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comments/modernComment_196_22B6D7E3.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8" r:id="rId4"/>
  </p:sldMasterIdLst>
  <p:notesMasterIdLst>
    <p:notesMasterId r:id="rId30"/>
  </p:notesMasterIdLst>
  <p:sldIdLst>
    <p:sldId id="266" r:id="rId5"/>
    <p:sldId id="267" r:id="rId6"/>
    <p:sldId id="319" r:id="rId7"/>
    <p:sldId id="313" r:id="rId8"/>
    <p:sldId id="314" r:id="rId9"/>
    <p:sldId id="410" r:id="rId10"/>
    <p:sldId id="376" r:id="rId11"/>
    <p:sldId id="393" r:id="rId12"/>
    <p:sldId id="396" r:id="rId13"/>
    <p:sldId id="398" r:id="rId14"/>
    <p:sldId id="399" r:id="rId15"/>
    <p:sldId id="326" r:id="rId16"/>
    <p:sldId id="358" r:id="rId17"/>
    <p:sldId id="397" r:id="rId18"/>
    <p:sldId id="400" r:id="rId19"/>
    <p:sldId id="401" r:id="rId20"/>
    <p:sldId id="402" r:id="rId21"/>
    <p:sldId id="403" r:id="rId22"/>
    <p:sldId id="404" r:id="rId23"/>
    <p:sldId id="405" r:id="rId24"/>
    <p:sldId id="406" r:id="rId25"/>
    <p:sldId id="407" r:id="rId26"/>
    <p:sldId id="408" r:id="rId27"/>
    <p:sldId id="409" r:id="rId28"/>
    <p:sldId id="312" r:id="rId2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719"/>
    <a:srgbClr val="F37321"/>
    <a:srgbClr val="340C3D"/>
    <a:srgbClr val="82807E"/>
    <a:srgbClr val="8E7898"/>
    <a:srgbClr val="FFD200"/>
    <a:srgbClr val="13B5EA"/>
    <a:srgbClr val="4A225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AC5207-8F6A-45D6-9E75-57CAEAC10AA5}" v="1" dt="2025-05-14T19:52:47.3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940" y="5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 Burke" userId="S::mo.burke_nyec.org#ext#@fhi360web.onmicrosoft.com::9e204e93-8bd7-434e-b12a-03f6a83fb28f" providerId="AD" clId="Web-{F8FD41D7-D8BE-2136-3681-F5144417B35A}"/>
    <pc:docChg chg="modSld">
      <pc:chgData name="Mo Burke" userId="S::mo.burke_nyec.org#ext#@fhi360web.onmicrosoft.com::9e204e93-8bd7-434e-b12a-03f6a83fb28f" providerId="AD" clId="Web-{F8FD41D7-D8BE-2136-3681-F5144417B35A}" dt="2025-04-24T17:35:56.200" v="108" actId="14100"/>
      <pc:docMkLst>
        <pc:docMk/>
      </pc:docMkLst>
      <pc:sldChg chg="modSp">
        <pc:chgData name="Mo Burke" userId="S::mo.burke_nyec.org#ext#@fhi360web.onmicrosoft.com::9e204e93-8bd7-434e-b12a-03f6a83fb28f" providerId="AD" clId="Web-{F8FD41D7-D8BE-2136-3681-F5144417B35A}" dt="2025-04-24T17:35:56.200" v="108" actId="14100"/>
        <pc:sldMkLst>
          <pc:docMk/>
          <pc:sldMk cId="582408163" sldId="406"/>
        </pc:sldMkLst>
        <pc:spChg chg="mod">
          <ac:chgData name="Mo Burke" userId="S::mo.burke_nyec.org#ext#@fhi360web.onmicrosoft.com::9e204e93-8bd7-434e-b12a-03f6a83fb28f" providerId="AD" clId="Web-{F8FD41D7-D8BE-2136-3681-F5144417B35A}" dt="2025-04-24T17:35:56.200" v="108" actId="14100"/>
          <ac:spMkLst>
            <pc:docMk/>
            <pc:sldMk cId="582408163" sldId="406"/>
            <ac:spMk id="2" creationId="{FAF6E6CA-F42E-D9CC-B548-76544AE7D096}"/>
          </ac:spMkLst>
        </pc:spChg>
      </pc:sldChg>
    </pc:docChg>
  </pc:docChgLst>
</pc:chgInfo>
</file>

<file path=ppt/comments/modernComment_196_22B6D7E3.xml><?xml version="1.0" encoding="utf-8"?>
<p188:cmLst xmlns:a="http://schemas.openxmlformats.org/drawingml/2006/main" xmlns:r="http://schemas.openxmlformats.org/officeDocument/2006/relationships" xmlns:p188="http://schemas.microsoft.com/office/powerpoint/2018/8/main">
  <p188:cm id="{1A074E08-2208-4E28-8FCF-3BE82CA56BDA}" authorId="{21615190-DC0D-87D6-014F-90C8C4BC2876}" status="resolved" created="2025-04-15T18:58:00.945" complete="100000">
    <pc:sldMkLst xmlns:pc="http://schemas.microsoft.com/office/powerpoint/2013/main/command">
      <pc:docMk/>
      <pc:sldMk cId="582408163" sldId="406"/>
    </pc:sldMkLst>
    <p188:txBody>
      <a:bodyPr/>
      <a:lstStyle/>
      <a:p>
        <a:r>
          <a:rPr lang="en-US"/>
          <a:t>Language on this slide seems fully lifted from the facilitator guide, as opposed to being tailored for the Learners in attendance like in other activity slides.</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D38756-B850-B64A-875D-C9A1D7F692E1}" type="datetimeFigureOut">
              <a:rPr lang="en-US" smtClean="0"/>
              <a:t>5/14/2025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FCC9BF-B594-A845-9C62-34639A918F35}" type="slidenum">
              <a:rPr lang="en-US" smtClean="0"/>
              <a:t>‹#›</a:t>
            </a:fld>
            <a:endParaRPr lang="en-US"/>
          </a:p>
        </p:txBody>
      </p:sp>
    </p:spTree>
    <p:extLst>
      <p:ext uri="{BB962C8B-B14F-4D97-AF65-F5344CB8AC3E}">
        <p14:creationId xmlns:p14="http://schemas.microsoft.com/office/powerpoint/2010/main" val="2059231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emf"/><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xml"/><Relationship Id="rId5" Type="http://schemas.openxmlformats.org/officeDocument/2006/relationships/image" Target="../media/image34.png"/><Relationship Id="rId4" Type="http://schemas.openxmlformats.org/officeDocument/2006/relationships/image" Target="../media/image3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5" Type="http://schemas.openxmlformats.org/officeDocument/2006/relationships/image" Target="../media/image38.png"/><Relationship Id="rId4" Type="http://schemas.openxmlformats.org/officeDocument/2006/relationships/image" Target="../media/image3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DE087D63-4B36-DAED-91F2-EEC416C16C0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8694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4818648" y="0"/>
            <a:ext cx="4325353" cy="5006340"/>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342900" y="1794767"/>
            <a:ext cx="4325353"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342900" y="3654523"/>
            <a:ext cx="4325353"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2" name="Picture 1" descr="A blue text on a black background&#10;&#10;AI-generated content may be incorrect.">
            <a:extLst>
              <a:ext uri="{FF2B5EF4-FFF2-40B4-BE49-F238E27FC236}">
                <a16:creationId xmlns:a16="http://schemas.microsoft.com/office/drawing/2014/main" id="{EAE1F9C4-FB83-67E8-225A-6106651EE5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173" y="435616"/>
            <a:ext cx="1501762" cy="569575"/>
          </a:xfrm>
          <a:prstGeom prst="rect">
            <a:avLst/>
          </a:prstGeom>
        </p:spPr>
      </p:pic>
    </p:spTree>
    <p:extLst>
      <p:ext uri="{BB962C8B-B14F-4D97-AF65-F5344CB8AC3E}">
        <p14:creationId xmlns:p14="http://schemas.microsoft.com/office/powerpoint/2010/main" val="3474696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514350" indent="-171450">
              <a:buFont typeface="System Font Regular"/>
              <a:buChar char="–"/>
              <a:defRPr/>
            </a:lvl2pPr>
            <a:lvl3pPr marL="857250" indent="-171450">
              <a:buFont typeface="System Font Regular"/>
              <a:buChar char="▸"/>
              <a:defRPr/>
            </a:lvl3pPr>
            <a:lvl5pPr marL="1543050" indent="-17145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10030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514350" indent="-171450">
              <a:buFont typeface="System Font Regular"/>
              <a:buChar char="–"/>
              <a:defRPr>
                <a:solidFill>
                  <a:schemeClr val="bg1"/>
                </a:solidFill>
              </a:defRPr>
            </a:lvl2pPr>
            <a:lvl3pPr marL="857250" indent="-171450">
              <a:buFont typeface="System Font Regular"/>
              <a:buChar char="▸"/>
              <a:defRPr>
                <a:solidFill>
                  <a:schemeClr val="bg1"/>
                </a:solidFill>
              </a:defRPr>
            </a:lvl3pPr>
            <a:lvl4pPr>
              <a:buClrTx/>
              <a:defRPr>
                <a:solidFill>
                  <a:schemeClr val="bg1"/>
                </a:solidFill>
              </a:defRPr>
            </a:lvl4pPr>
            <a:lvl5pPr marL="1543050" indent="-171450">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Box 3">
            <a:extLst>
              <a:ext uri="{FF2B5EF4-FFF2-40B4-BE49-F238E27FC236}">
                <a16:creationId xmlns:a16="http://schemas.microsoft.com/office/drawing/2014/main" id="{BD69AC11-9CEE-9920-30B8-3D928ADC4043}"/>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5" name="Picture 4" descr="A black and white logo&#10;&#10;AI-generated content may be incorrect.">
            <a:extLst>
              <a:ext uri="{FF2B5EF4-FFF2-40B4-BE49-F238E27FC236}">
                <a16:creationId xmlns:a16="http://schemas.microsoft.com/office/drawing/2014/main" id="{6632FF1C-7508-377F-C5A9-07F49141AAC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4103" y="4807963"/>
            <a:ext cx="564204" cy="213986"/>
          </a:xfrm>
          <a:prstGeom prst="rect">
            <a:avLst/>
          </a:prstGeom>
        </p:spPr>
      </p:pic>
    </p:spTree>
    <p:extLst>
      <p:ext uri="{BB962C8B-B14F-4D97-AF65-F5344CB8AC3E}">
        <p14:creationId xmlns:p14="http://schemas.microsoft.com/office/powerpoint/2010/main" val="10705951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b="1">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ue text on a black background&#10;&#10;AI-generated content may be incorrect.">
            <a:extLst>
              <a:ext uri="{FF2B5EF4-FFF2-40B4-BE49-F238E27FC236}">
                <a16:creationId xmlns:a16="http://schemas.microsoft.com/office/drawing/2014/main" id="{EE1DF16C-31AF-94A5-48B4-B803C44C81E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421291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1"/>
            <a:ext cx="685800" cy="507077"/>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and white logo&#10;&#10;AI-generated content may be incorrect.">
            <a:extLst>
              <a:ext uri="{FF2B5EF4-FFF2-40B4-BE49-F238E27FC236}">
                <a16:creationId xmlns:a16="http://schemas.microsoft.com/office/drawing/2014/main" id="{6E2EFD9F-B257-05E9-C631-ACBA2F40A7C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4686503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background with a black square&#10;&#10;AI-generated content may be incorrect.">
            <a:extLst>
              <a:ext uri="{FF2B5EF4-FFF2-40B4-BE49-F238E27FC236}">
                <a16:creationId xmlns:a16="http://schemas.microsoft.com/office/drawing/2014/main" id="{894589EC-7F07-4FB7-012B-C420B0AFC31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3313656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F363E518-2FA9-0830-362D-64E4D037224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9048073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and white logo&#10;&#10;AI-generated content may be incorrect.">
            <a:extLst>
              <a:ext uri="{FF2B5EF4-FFF2-40B4-BE49-F238E27FC236}">
                <a16:creationId xmlns:a16="http://schemas.microsoft.com/office/drawing/2014/main" id="{33B36A74-7DBF-7964-C5E0-934F05B6576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7231388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D42EA316-C705-FD2C-7149-11798F06F39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1315901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8" name="Picture 7" descr="A black background with a black square&#10;&#10;AI-generated content may be incorrect.">
            <a:extLst>
              <a:ext uri="{FF2B5EF4-FFF2-40B4-BE49-F238E27FC236}">
                <a16:creationId xmlns:a16="http://schemas.microsoft.com/office/drawing/2014/main" id="{7819AC3B-E5F9-360D-8212-7AC045E1783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3368464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5"/>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5" name="Picture 4" descr="A black and white logo&#10;&#10;AI-generated content may be incorrect.">
            <a:extLst>
              <a:ext uri="{FF2B5EF4-FFF2-40B4-BE49-F238E27FC236}">
                <a16:creationId xmlns:a16="http://schemas.microsoft.com/office/drawing/2014/main" id="{1C555D39-160D-4771-8089-ACC6CC99137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96215" y="438907"/>
            <a:ext cx="1356294" cy="514403"/>
          </a:xfrm>
          <a:prstGeom prst="rect">
            <a:avLst/>
          </a:prstGeom>
        </p:spPr>
      </p:pic>
    </p:spTree>
    <p:extLst>
      <p:ext uri="{BB962C8B-B14F-4D97-AF65-F5344CB8AC3E}">
        <p14:creationId xmlns:p14="http://schemas.microsoft.com/office/powerpoint/2010/main" val="42736888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60C6B07D-CD6A-37E7-C256-279D421E98B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5205094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F2D3B00B-A9D8-B8A8-6C22-70C6C653B6B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41437331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55AC7634-0B0C-0B55-649C-F9EFD5C2D31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9718144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DA880E10-699D-6D9D-D4EB-3CBC1CEA0BC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414561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287B37B-E7C4-292F-7FEA-12EC0B3E81B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725305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98344F2A-C0C6-32B7-FCA0-A86E54ADFB2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6955707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CF8607A-B03A-DBF3-00A9-9AEB53E822C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497890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6291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7486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60350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783636" y="1303020"/>
            <a:ext cx="1918404" cy="3291840"/>
          </a:xfrm>
          <a:solidFill>
            <a:schemeClr val="bg2"/>
          </a:solidFill>
        </p:spPr>
        <p:txBody>
          <a:bodyPr lIns="182880" tIns="182880" rIns="182880" bIns="182880" anchor="t">
            <a:noAutofit/>
          </a:bodyPr>
          <a:lstStyle>
            <a:lvl1pPr marL="0" indent="0">
              <a:buNone/>
              <a:defRPr sz="1350" b="1">
                <a:solidFill>
                  <a:schemeClr val="bg1"/>
                </a:solidFill>
              </a:defRPr>
            </a:lvl1pPr>
            <a:lvl2pPr marL="171450" indent="-171450">
              <a:buFont typeface="Arial" panose="020B0604020202020204" pitchFamily="34" charset="0"/>
              <a:buChar char="•"/>
              <a:tabLst/>
              <a:defRPr sz="1200" b="0">
                <a:solidFill>
                  <a:schemeClr val="bg1"/>
                </a:solidFill>
              </a:defRPr>
            </a:lvl2pPr>
            <a:lvl3pPr marL="685800" indent="0">
              <a:buNone/>
              <a:defRPr sz="1350" b="0">
                <a:solidFill>
                  <a:schemeClr val="bg1"/>
                </a:solidFill>
              </a:defRPr>
            </a:lvl3pPr>
            <a:lvl4pPr marL="1028700" indent="0">
              <a:buNone/>
              <a:defRPr sz="1350" b="0">
                <a:solidFill>
                  <a:schemeClr val="bg1"/>
                </a:solidFill>
              </a:defRPr>
            </a:lvl4pPr>
            <a:lvl5pPr marL="1371600" indent="0">
              <a:buNone/>
              <a:defRPr sz="135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7830223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848308" y="1303021"/>
            <a:ext cx="3886200" cy="3291839"/>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12282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786DCD4E-B2D9-F092-8BA2-619C18A15B6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4776691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752892" y="1"/>
            <a:ext cx="4391108" cy="5143499"/>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499341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4752892" y="1"/>
            <a:ext cx="4391108" cy="51434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2564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4572000" y="0"/>
            <a:ext cx="4572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732020" y="1303020"/>
            <a:ext cx="3886200" cy="3291840"/>
          </a:xfrm>
        </p:spPr>
        <p:txBody>
          <a:bodyPr>
            <a:normAutofit/>
          </a:bodyPr>
          <a:lstStyle>
            <a:lvl1pPr>
              <a:defRPr sz="1500">
                <a:solidFill>
                  <a:schemeClr val="bg1"/>
                </a:solidFill>
              </a:defRPr>
            </a:lvl1pPr>
            <a:lvl2pPr>
              <a:defRPr sz="1350">
                <a:solidFill>
                  <a:schemeClr val="bg1"/>
                </a:solidFill>
              </a:defRPr>
            </a:lvl2pPr>
            <a:lvl3pPr>
              <a:defRPr sz="12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F1D5713C-8A7B-03A2-E75A-6760F2EBB1B8}"/>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TextBox 6">
            <a:extLst>
              <a:ext uri="{FF2B5EF4-FFF2-40B4-BE49-F238E27FC236}">
                <a16:creationId xmlns:a16="http://schemas.microsoft.com/office/drawing/2014/main" id="{532B3636-5753-0CC3-5C54-0C36BB462A8B}"/>
              </a:ext>
            </a:extLst>
          </p:cNvPr>
          <p:cNvSpPr txBox="1"/>
          <p:nvPr/>
        </p:nvSpPr>
        <p:spPr>
          <a:xfrm>
            <a:off x="8220076" y="4903274"/>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5739369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629842" y="1165860"/>
            <a:ext cx="3868340"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629842" y="1783080"/>
            <a:ext cx="3868340"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4629150" y="1165860"/>
            <a:ext cx="3887391"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4629150" y="1783080"/>
            <a:ext cx="3887391"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628650" y="1717482"/>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628650"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4629151"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7959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3391147"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6153644"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61355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25077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1882973" y="1526380"/>
            <a:ext cx="5378054" cy="2090738"/>
          </a:xfrm>
          <a:solidFill>
            <a:schemeClr val="bg1">
              <a:lumMod val="95000"/>
            </a:schemeClr>
          </a:solidFill>
        </p:spPr>
        <p:txBody>
          <a:bodyPr anchor="ctr">
            <a:normAutofit/>
          </a:bodyPr>
          <a:lstStyle>
            <a:lvl1pPr marL="0" indent="0">
              <a:buNone/>
              <a:defRPr sz="300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19933286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3178102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29651453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4450" y="1810098"/>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4450" y="3300444"/>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6199" y="480060"/>
            <a:ext cx="1371600" cy="1014156"/>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7" name="Picture 6">
            <a:extLst>
              <a:ext uri="{FF2B5EF4-FFF2-40B4-BE49-F238E27FC236}">
                <a16:creationId xmlns:a16="http://schemas.microsoft.com/office/drawing/2014/main" id="{7922D855-7FA8-877F-C33D-9BBD65B1606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958502" y="4417735"/>
            <a:ext cx="5428032" cy="536257"/>
          </a:xfrm>
          <a:prstGeom prst="rect">
            <a:avLst/>
          </a:prstGeom>
        </p:spPr>
      </p:pic>
    </p:spTree>
    <p:extLst>
      <p:ext uri="{BB962C8B-B14F-4D97-AF65-F5344CB8AC3E}">
        <p14:creationId xmlns:p14="http://schemas.microsoft.com/office/powerpoint/2010/main" val="2788673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8B3B4B12-263D-5908-B5D9-713DBBA5629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3107229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6736" y="1920240"/>
            <a:ext cx="6515100" cy="1371600"/>
          </a:xfrm>
        </p:spPr>
        <p:txBody>
          <a:bodyPr anchor="b">
            <a:normAutofit/>
          </a:bodyPr>
          <a:lstStyle>
            <a:lvl1pPr algn="ctr">
              <a:defRPr sz="33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6736" y="3497580"/>
            <a:ext cx="6515100" cy="1028700"/>
          </a:xfrm>
        </p:spPr>
        <p:txBody>
          <a:bodyPr>
            <a:normAutofit/>
          </a:bodyPr>
          <a:lstStyle>
            <a:lvl1pPr marL="0" indent="0" algn="ctr">
              <a:spcAft>
                <a:spcPts val="450"/>
              </a:spcAft>
              <a:buNone/>
              <a:defRPr sz="12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6200" y="480060"/>
            <a:ext cx="1371600" cy="1014153"/>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B99784AF-B044-0117-2511-612A2C0227E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172511" y="4493855"/>
            <a:ext cx="5207540" cy="511481"/>
          </a:xfrm>
          <a:prstGeom prst="rect">
            <a:avLst/>
          </a:prstGeom>
        </p:spPr>
      </p:pic>
    </p:spTree>
    <p:extLst>
      <p:ext uri="{BB962C8B-B14F-4D97-AF65-F5344CB8AC3E}">
        <p14:creationId xmlns:p14="http://schemas.microsoft.com/office/powerpoint/2010/main" val="1627604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ACDDE037-7797-F35F-2ED4-3B4B98C9035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2075946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B4EE44CC-70C1-7ECC-1864-E554A5E7478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4105206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4379620" y="205740"/>
            <a:ext cx="4663440" cy="4663440"/>
          </a:xfrm>
          <a:prstGeom prst="ellipse">
            <a:avLst/>
          </a:prstGeom>
          <a:solidFill>
            <a:schemeClr val="bg1">
              <a:lumMod val="95000"/>
            </a:schemeClr>
          </a:solidFill>
        </p:spPr>
        <p:txBody>
          <a:bodyPr>
            <a:normAutofit/>
          </a:bodyPr>
          <a:lstStyle>
            <a:lvl1pPr marL="0" indent="0">
              <a:buNone/>
              <a:defRPr sz="1200"/>
            </a:lvl1pPr>
          </a:lstStyle>
          <a:p>
            <a:r>
              <a:rPr lang="en-US"/>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901" y="1794767"/>
            <a:ext cx="4731152" cy="1790700"/>
          </a:xfrm>
        </p:spPr>
        <p:txBody>
          <a:bodyPr anchor="b">
            <a:normAutofit/>
          </a:bodyPr>
          <a:lstStyle>
            <a:lvl1pPr algn="l">
              <a:defRPr sz="405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901" y="3654523"/>
            <a:ext cx="4731152"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1393C6C8-CE3D-CC4C-3093-0A1EB71F905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95847" y="461557"/>
            <a:ext cx="1379762" cy="523304"/>
          </a:xfrm>
          <a:prstGeom prst="rect">
            <a:avLst/>
          </a:prstGeom>
        </p:spPr>
      </p:pic>
    </p:spTree>
    <p:extLst>
      <p:ext uri="{BB962C8B-B14F-4D97-AF65-F5344CB8AC3E}">
        <p14:creationId xmlns:p14="http://schemas.microsoft.com/office/powerpoint/2010/main" val="2521428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9144000" cy="3771900"/>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0A96712-841C-0819-AABA-106C22142D9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73700" y="4103269"/>
            <a:ext cx="1379762" cy="523304"/>
          </a:xfrm>
          <a:prstGeom prst="rect">
            <a:avLst/>
          </a:prstGeom>
        </p:spPr>
      </p:pic>
    </p:spTree>
    <p:extLst>
      <p:ext uri="{BB962C8B-B14F-4D97-AF65-F5344CB8AC3E}">
        <p14:creationId xmlns:p14="http://schemas.microsoft.com/office/powerpoint/2010/main" val="560076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2754630" y="132977"/>
            <a:ext cx="3634740" cy="3634740"/>
          </a:xfrm>
          <a:prstGeom prst="ellipse">
            <a:avLst/>
          </a:prstGeom>
          <a:solidFill>
            <a:schemeClr val="bg1">
              <a:lumMod val="95000"/>
            </a:schemeClr>
          </a:solidFill>
        </p:spPr>
        <p:txBody>
          <a:bodyPr>
            <a:normAutofit/>
          </a:bodyPr>
          <a:lstStyle>
            <a:lvl1pPr marL="0" indent="0">
              <a:buNone/>
              <a:defRPr sz="750"/>
            </a:lvl1pPr>
          </a:lstStyle>
          <a:p>
            <a:r>
              <a:rPr lang="en-US"/>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6547402" y="132977"/>
            <a:ext cx="2596598" cy="363474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32977"/>
            <a:ext cx="2596598" cy="363474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C2123605-DD72-A834-5C53-96330F3BD6F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5939" y="4103269"/>
            <a:ext cx="1379762" cy="523304"/>
          </a:xfrm>
          <a:prstGeom prst="rect">
            <a:avLst/>
          </a:prstGeom>
        </p:spPr>
      </p:pic>
    </p:spTree>
    <p:extLst>
      <p:ext uri="{BB962C8B-B14F-4D97-AF65-F5344CB8AC3E}">
        <p14:creationId xmlns:p14="http://schemas.microsoft.com/office/powerpoint/2010/main" val="422580723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jpe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628650" y="197922"/>
            <a:ext cx="7886700" cy="62571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630936" y="1234440"/>
            <a:ext cx="7886700" cy="32918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Box 3">
            <a:extLst>
              <a:ext uri="{FF2B5EF4-FFF2-40B4-BE49-F238E27FC236}">
                <a16:creationId xmlns:a16="http://schemas.microsoft.com/office/drawing/2014/main" id="{6730EEF5-1B9F-7B27-FD1E-8C29A05E9208}"/>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B09BC7FC-CDCE-938E-52BC-AAA4BD5337B2}"/>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1043575" y="4799658"/>
            <a:ext cx="668493" cy="253540"/>
          </a:xfrm>
          <a:prstGeom prst="rect">
            <a:avLst/>
          </a:prstGeom>
        </p:spPr>
      </p:pic>
    </p:spTree>
    <p:extLst>
      <p:ext uri="{BB962C8B-B14F-4D97-AF65-F5344CB8AC3E}">
        <p14:creationId xmlns:p14="http://schemas.microsoft.com/office/powerpoint/2010/main" val="485734619"/>
      </p:ext>
    </p:extLst>
  </p:cSld>
  <p:clrMap bg1="lt1" tx1="dk1" bg2="lt2" tx2="dk2" accent1="accent1" accent2="accent2" accent3="accent3" accent4="accent4" accent5="accent5" accent6="accent6" hlink="hlink" folHlink="folHlink"/>
  <p:sldLayoutIdLst>
    <p:sldLayoutId id="2147493469" r:id="rId1"/>
    <p:sldLayoutId id="2147493470" r:id="rId2"/>
    <p:sldLayoutId id="2147493471" r:id="rId3"/>
    <p:sldLayoutId id="2147493472" r:id="rId4"/>
    <p:sldLayoutId id="2147493473" r:id="rId5"/>
    <p:sldLayoutId id="2147493474" r:id="rId6"/>
    <p:sldLayoutId id="2147493475" r:id="rId7"/>
    <p:sldLayoutId id="2147493476" r:id="rId8"/>
    <p:sldLayoutId id="2147493477" r:id="rId9"/>
    <p:sldLayoutId id="2147493478" r:id="rId10"/>
    <p:sldLayoutId id="2147493479" r:id="rId11"/>
    <p:sldLayoutId id="2147493480" r:id="rId12"/>
    <p:sldLayoutId id="2147493481" r:id="rId13"/>
    <p:sldLayoutId id="2147493482" r:id="rId14"/>
    <p:sldLayoutId id="2147493483" r:id="rId15"/>
    <p:sldLayoutId id="2147493484" r:id="rId16"/>
    <p:sldLayoutId id="2147493485" r:id="rId17"/>
    <p:sldLayoutId id="2147493486" r:id="rId18"/>
    <p:sldLayoutId id="2147493487" r:id="rId19"/>
    <p:sldLayoutId id="2147493488" r:id="rId20"/>
    <p:sldLayoutId id="2147493489" r:id="rId21"/>
    <p:sldLayoutId id="2147493490" r:id="rId22"/>
    <p:sldLayoutId id="2147493491" r:id="rId23"/>
    <p:sldLayoutId id="2147493492" r:id="rId24"/>
    <p:sldLayoutId id="2147493493" r:id="rId25"/>
    <p:sldLayoutId id="2147493494" r:id="rId26"/>
    <p:sldLayoutId id="2147493495" r:id="rId27"/>
    <p:sldLayoutId id="2147493496" r:id="rId28"/>
    <p:sldLayoutId id="2147493497" r:id="rId29"/>
    <p:sldLayoutId id="2147493498" r:id="rId30"/>
    <p:sldLayoutId id="2147493499" r:id="rId31"/>
    <p:sldLayoutId id="2147493500" r:id="rId32"/>
    <p:sldLayoutId id="2147493501" r:id="rId33"/>
    <p:sldLayoutId id="2147493502" r:id="rId34"/>
    <p:sldLayoutId id="2147493503" r:id="rId35"/>
    <p:sldLayoutId id="2147493505" r:id="rId36"/>
    <p:sldLayoutId id="2147493506" r:id="rId37"/>
    <p:sldLayoutId id="2147493507" r:id="rId38"/>
    <p:sldLayoutId id="2147493508" r:id="rId39"/>
    <p:sldLayoutId id="2147493509" r:id="rId40"/>
  </p:sldLayoutIdLst>
  <p:txStyles>
    <p:title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microsoft.com/office/2018/10/relationships/comments" Target="../comments/modernComment_196_22B6D7E3.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lstStyle/>
          <a:p>
            <a:r>
              <a:rPr lang="en-US" dirty="0">
                <a:latin typeface="Noto Sans"/>
                <a:ea typeface="Noto Sans"/>
                <a:cs typeface="Noto Sans"/>
              </a:rPr>
              <a:t>Session 14</a:t>
            </a:r>
            <a:endParaRPr lang="en-US" dirty="0"/>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a:xfrm>
            <a:off x="1988820" y="3654523"/>
            <a:ext cx="6515100" cy="1241822"/>
          </a:xfrm>
        </p:spPr>
        <p:txBody>
          <a:bodyPr vert="horz" lIns="91440" tIns="45720" rIns="91440" bIns="45720" rtlCol="0" anchor="t">
            <a:normAutofit fontScale="92500" lnSpcReduction="10000"/>
          </a:bodyPr>
          <a:lstStyle/>
          <a:p>
            <a:r>
              <a:rPr lang="en-US" sz="1600" dirty="0">
                <a:solidFill>
                  <a:srgbClr val="253746"/>
                </a:solidFill>
                <a:latin typeface="Noto Sans"/>
                <a:ea typeface="Noto Sans"/>
                <a:cs typeface="Noto Sans"/>
              </a:rPr>
              <a:t>Module 4.2 (Educational Pathways: </a:t>
            </a:r>
            <a:r>
              <a:rPr lang="en-US" sz="1500" dirty="0">
                <a:solidFill>
                  <a:srgbClr val="000000"/>
                </a:solidFill>
                <a:latin typeface="Noto Sans"/>
                <a:ea typeface="Noto Sans"/>
                <a:cs typeface="Noto Sans"/>
              </a:rPr>
              <a:t>Understanding the Educational Requirements and Pathways for Different Mental Health Professions) - Continued</a:t>
            </a:r>
            <a:endParaRPr lang="en-US" dirty="0"/>
          </a:p>
          <a:p>
            <a:r>
              <a:rPr lang="en-US" sz="1500" dirty="0">
                <a:solidFill>
                  <a:srgbClr val="000000"/>
                </a:solidFill>
                <a:latin typeface="Noto Sans"/>
                <a:ea typeface="Noto Sans"/>
                <a:cs typeface="Noto Sans"/>
              </a:rPr>
              <a:t>Module 4.3 (Job Search Strategies: Developing Resumes, Cover Letters, and Interview Skills)</a:t>
            </a:r>
          </a:p>
          <a:p>
            <a:endParaRPr lang="en-US" sz="1500" dirty="0"/>
          </a:p>
          <a:p>
            <a:endParaRPr lang="en-US" sz="1100"/>
          </a:p>
          <a:p>
            <a:endParaRPr lang="en-US"/>
          </a:p>
        </p:txBody>
      </p:sp>
      <p:sp>
        <p:nvSpPr>
          <p:cNvPr id="4" name="TextBox 3">
            <a:extLst>
              <a:ext uri="{FF2B5EF4-FFF2-40B4-BE49-F238E27FC236}">
                <a16:creationId xmlns:a16="http://schemas.microsoft.com/office/drawing/2014/main" id="{AE1ABF11-8233-0E79-2E3D-A427AE77FDDB}"/>
              </a:ext>
            </a:extLst>
          </p:cNvPr>
          <p:cNvSpPr txBox="1"/>
          <p:nvPr/>
        </p:nvSpPr>
        <p:spPr>
          <a:xfrm>
            <a:off x="1712934" y="346814"/>
            <a:ext cx="476302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a:solidFill>
                  <a:srgbClr val="293745"/>
                </a:solidFill>
                <a:latin typeface="Noto Sans"/>
                <a:ea typeface="Noto Sans"/>
                <a:cs typeface="Noto Sans"/>
              </a:rPr>
              <a:t>Empowering Futures:</a:t>
            </a:r>
            <a:r>
              <a:rPr lang="en-US" sz="1400">
                <a:solidFill>
                  <a:srgbClr val="293745"/>
                </a:solidFill>
                <a:latin typeface="Noto Sans"/>
                <a:ea typeface="Noto Sans"/>
                <a:cs typeface="Noto Sans"/>
              </a:rPr>
              <a:t> A Mental Health </a:t>
            </a:r>
            <a:endParaRPr lang="en-US" sz="1400">
              <a:solidFill>
                <a:srgbClr val="000000"/>
              </a:solidFill>
              <a:latin typeface="Noto Sans"/>
              <a:ea typeface="Noto Sans"/>
              <a:cs typeface="Noto Sans"/>
            </a:endParaRPr>
          </a:p>
          <a:p>
            <a:r>
              <a:rPr lang="en-US" sz="1400">
                <a:solidFill>
                  <a:srgbClr val="293745"/>
                </a:solidFill>
                <a:latin typeface="Noto Sans"/>
                <a:ea typeface="Noto Sans"/>
                <a:cs typeface="Noto Sans"/>
              </a:rPr>
              <a:t>Pre-Apprenticeship Program for Young People</a:t>
            </a:r>
            <a:endParaRPr lang="en-US" sz="1400">
              <a:latin typeface="Noto Sans"/>
              <a:ea typeface="Noto Sans"/>
              <a:cs typeface="Noto Sans"/>
            </a:endParaRPr>
          </a:p>
        </p:txBody>
      </p:sp>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ifelong learning and leadership development success">
            <a:extLst>
              <a:ext uri="{FF2B5EF4-FFF2-40B4-BE49-F238E27FC236}">
                <a16:creationId xmlns:a16="http://schemas.microsoft.com/office/drawing/2014/main" id="{76D65DD1-14FA-FA6B-2ECA-EEDE84FE250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752892" y="1"/>
            <a:ext cx="4391108" cy="51434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noFill/>
        </p:spPr>
      </p:pic>
      <p:sp>
        <p:nvSpPr>
          <p:cNvPr id="3" name="Title 2">
            <a:extLst>
              <a:ext uri="{FF2B5EF4-FFF2-40B4-BE49-F238E27FC236}">
                <a16:creationId xmlns:a16="http://schemas.microsoft.com/office/drawing/2014/main" id="{EE79F68C-8DBA-7F8F-522C-3E6C6CD1F2D9}"/>
              </a:ext>
            </a:extLst>
          </p:cNvPr>
          <p:cNvSpPr>
            <a:spLocks noGrp="1"/>
          </p:cNvSpPr>
          <p:nvPr>
            <p:ph type="title"/>
          </p:nvPr>
        </p:nvSpPr>
        <p:spPr>
          <a:xfrm>
            <a:off x="628650" y="197922"/>
            <a:ext cx="3977640" cy="625712"/>
          </a:xfrm>
        </p:spPr>
        <p:txBody>
          <a:bodyPr anchor="ctr">
            <a:normAutofit/>
          </a:bodyPr>
          <a:lstStyle/>
          <a:p>
            <a:r>
              <a:rPr lang="en-US" sz="1900"/>
              <a:t>Lifelong Learning in Mental Health</a:t>
            </a:r>
          </a:p>
        </p:txBody>
      </p:sp>
      <p:sp>
        <p:nvSpPr>
          <p:cNvPr id="2" name="Content Placeholder 1">
            <a:extLst>
              <a:ext uri="{FF2B5EF4-FFF2-40B4-BE49-F238E27FC236}">
                <a16:creationId xmlns:a16="http://schemas.microsoft.com/office/drawing/2014/main" id="{CEE62C89-62DC-99BB-F782-C8AD63F4CF10}"/>
              </a:ext>
            </a:extLst>
          </p:cNvPr>
          <p:cNvSpPr>
            <a:spLocks noGrp="1"/>
          </p:cNvSpPr>
          <p:nvPr>
            <p:ph sz="half" idx="1"/>
          </p:nvPr>
        </p:nvSpPr>
        <p:spPr>
          <a:xfrm>
            <a:off x="214520" y="1286455"/>
            <a:ext cx="3977640" cy="3291840"/>
          </a:xfrm>
        </p:spPr>
        <p:txBody>
          <a:bodyPr vert="horz" lIns="91440" tIns="45720" rIns="91440" bIns="45720" rtlCol="0">
            <a:normAutofit lnSpcReduction="10000"/>
          </a:bodyPr>
          <a:lstStyle/>
          <a:p>
            <a:pPr marL="0" indent="0">
              <a:buNone/>
            </a:pPr>
            <a:endParaRPr lang="en-US" sz="1800" b="1"/>
          </a:p>
          <a:p>
            <a:pPr lvl="1">
              <a:buFont typeface="System Font Regular" panose="020B0604020202020204" pitchFamily="34" charset="0"/>
              <a:buChar char="–"/>
            </a:pPr>
            <a:r>
              <a:rPr lang="en-US" sz="1800"/>
              <a:t>Importance of continuing education to maintain certifications and stay updated on best practices.</a:t>
            </a:r>
          </a:p>
          <a:p>
            <a:pPr marL="342900" lvl="1" indent="0">
              <a:buNone/>
            </a:pPr>
            <a:endParaRPr lang="en-US" sz="1800"/>
          </a:p>
          <a:p>
            <a:pPr lvl="1">
              <a:buFont typeface="System Font Regular" panose="020B0604020202020204" pitchFamily="34" charset="0"/>
              <a:buChar char="–"/>
            </a:pPr>
            <a:r>
              <a:rPr lang="en-US" sz="1800"/>
              <a:t>Resources for ongoing professional development, such as webinars, conferences, and mentorship programs</a:t>
            </a:r>
          </a:p>
          <a:p>
            <a:endParaRPr lang="en-US" sz="1800"/>
          </a:p>
        </p:txBody>
      </p:sp>
    </p:spTree>
    <p:extLst>
      <p:ext uri="{BB962C8B-B14F-4D97-AF65-F5344CB8AC3E}">
        <p14:creationId xmlns:p14="http://schemas.microsoft.com/office/powerpoint/2010/main" val="4891766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3631642-EC41-141F-B9FE-3F3049A350F6}"/>
              </a:ext>
            </a:extLst>
          </p:cNvPr>
          <p:cNvSpPr>
            <a:spLocks noGrp="1"/>
          </p:cNvSpPr>
          <p:nvPr>
            <p:ph idx="1"/>
          </p:nvPr>
        </p:nvSpPr>
        <p:spPr/>
        <p:txBody>
          <a:bodyPr vert="horz" lIns="91440" tIns="45720" rIns="91440" bIns="45720" rtlCol="0" anchor="t">
            <a:normAutofit/>
          </a:bodyPr>
          <a:lstStyle/>
          <a:p>
            <a:r>
              <a:rPr lang="en-US" dirty="0">
                <a:latin typeface="Noto Sans"/>
                <a:ea typeface="Noto Sans"/>
                <a:cs typeface="Noto Sans"/>
              </a:rPr>
              <a:t>Insert basic info about guest speaker here</a:t>
            </a:r>
            <a:endParaRPr lang="en-US" dirty="0"/>
          </a:p>
        </p:txBody>
      </p:sp>
      <p:sp>
        <p:nvSpPr>
          <p:cNvPr id="3" name="Title 2">
            <a:extLst>
              <a:ext uri="{FF2B5EF4-FFF2-40B4-BE49-F238E27FC236}">
                <a16:creationId xmlns:a16="http://schemas.microsoft.com/office/drawing/2014/main" id="{2A932223-D933-17A1-980F-D414AEF92E14}"/>
              </a:ext>
            </a:extLst>
          </p:cNvPr>
          <p:cNvSpPr>
            <a:spLocks noGrp="1"/>
          </p:cNvSpPr>
          <p:nvPr>
            <p:ph type="title"/>
          </p:nvPr>
        </p:nvSpPr>
        <p:spPr/>
        <p:txBody>
          <a:bodyPr/>
          <a:lstStyle/>
          <a:p>
            <a:r>
              <a:rPr lang="en-US" dirty="0">
                <a:latin typeface="Noto Sans"/>
                <a:ea typeface="Noto Sans"/>
                <a:cs typeface="Noto Sans"/>
              </a:rPr>
              <a:t>Guest Speaker</a:t>
            </a:r>
            <a:endParaRPr lang="en-US" dirty="0"/>
          </a:p>
        </p:txBody>
      </p:sp>
    </p:spTree>
    <p:extLst>
      <p:ext uri="{BB962C8B-B14F-4D97-AF65-F5344CB8AC3E}">
        <p14:creationId xmlns:p14="http://schemas.microsoft.com/office/powerpoint/2010/main" val="35446308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17E8-5DFE-2C87-09BD-E84E32FC75F2}"/>
              </a:ext>
            </a:extLst>
          </p:cNvPr>
          <p:cNvSpPr>
            <a:spLocks noGrp="1"/>
          </p:cNvSpPr>
          <p:nvPr>
            <p:ph type="title"/>
          </p:nvPr>
        </p:nvSpPr>
        <p:spPr/>
        <p:txBody>
          <a:bodyPr/>
          <a:lstStyle/>
          <a:p>
            <a:r>
              <a:rPr lang="en-US">
                <a:latin typeface="Noto Sans"/>
                <a:ea typeface="Noto Sans"/>
                <a:cs typeface="Noto Sans"/>
              </a:rPr>
              <a:t>Brain (&amp; Bathroom) Break</a:t>
            </a:r>
            <a:endParaRPr lang="en-US"/>
          </a:p>
        </p:txBody>
      </p:sp>
      <p:sp>
        <p:nvSpPr>
          <p:cNvPr id="3" name="Text Placeholder 2">
            <a:extLst>
              <a:ext uri="{FF2B5EF4-FFF2-40B4-BE49-F238E27FC236}">
                <a16:creationId xmlns:a16="http://schemas.microsoft.com/office/drawing/2014/main" id="{3EA7EAED-6576-9085-B304-14095CF99CAD}"/>
              </a:ext>
            </a:extLst>
          </p:cNvPr>
          <p:cNvSpPr>
            <a:spLocks noGrp="1"/>
          </p:cNvSpPr>
          <p:nvPr>
            <p:ph type="body" idx="1"/>
          </p:nvPr>
        </p:nvSpPr>
        <p:spPr/>
        <p:txBody>
          <a:bodyPr vert="horz" lIns="91440" tIns="45720" rIns="91440" bIns="45720" rtlCol="0" anchor="t">
            <a:normAutofit/>
          </a:bodyPr>
          <a:lstStyle/>
          <a:p>
            <a:r>
              <a:rPr lang="en-US">
                <a:latin typeface="Noto Sans"/>
                <a:ea typeface="Noto Sans"/>
                <a:cs typeface="Noto Sans"/>
              </a:rPr>
              <a:t>Let's reconvene in 5 minutes.</a:t>
            </a:r>
            <a:endParaRPr lang="en-US"/>
          </a:p>
        </p:txBody>
      </p:sp>
    </p:spTree>
    <p:extLst>
      <p:ext uri="{BB962C8B-B14F-4D97-AF65-F5344CB8AC3E}">
        <p14:creationId xmlns:p14="http://schemas.microsoft.com/office/powerpoint/2010/main" val="962647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58713-7111-1D49-537A-D6D99CEC486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62DA53F-BCD9-5DE1-8D4E-17C4F763616E}"/>
              </a:ext>
            </a:extLst>
          </p:cNvPr>
          <p:cNvSpPr>
            <a:spLocks noGrp="1"/>
          </p:cNvSpPr>
          <p:nvPr>
            <p:ph type="title"/>
          </p:nvPr>
        </p:nvSpPr>
        <p:spPr/>
        <p:txBody>
          <a:bodyPr/>
          <a:lstStyle/>
          <a:p>
            <a:r>
              <a:rPr lang="en-US" dirty="0">
                <a:latin typeface="Noto Sans"/>
                <a:ea typeface="Noto Sans"/>
                <a:cs typeface="Noto Sans"/>
              </a:rPr>
              <a:t>Module 4.3 -  Job Search Strategies</a:t>
            </a:r>
            <a:endParaRPr lang="en-US" dirty="0"/>
          </a:p>
        </p:txBody>
      </p:sp>
      <p:sp>
        <p:nvSpPr>
          <p:cNvPr id="2" name="Content Placeholder 1">
            <a:extLst>
              <a:ext uri="{FF2B5EF4-FFF2-40B4-BE49-F238E27FC236}">
                <a16:creationId xmlns:a16="http://schemas.microsoft.com/office/drawing/2014/main" id="{4F1E67E6-A826-8F1C-7538-024EB1CA4415}"/>
              </a:ext>
            </a:extLst>
          </p:cNvPr>
          <p:cNvSpPr>
            <a:spLocks noGrp="1"/>
          </p:cNvSpPr>
          <p:nvPr>
            <p:ph type="body" idx="1"/>
          </p:nvPr>
        </p:nvSpPr>
        <p:spPr/>
        <p:txBody>
          <a:bodyPr vert="horz" lIns="91440" tIns="45720" rIns="91440" bIns="45720" rtlCol="0" anchor="t">
            <a:noAutofit/>
          </a:bodyPr>
          <a:lstStyle/>
          <a:p>
            <a:pPr>
              <a:lnSpc>
                <a:spcPct val="120000"/>
              </a:lnSpc>
            </a:pPr>
            <a:r>
              <a:rPr lang="en-US" sz="1500" dirty="0">
                <a:latin typeface="Noto Sans"/>
                <a:ea typeface="Noto Sans"/>
                <a:cs typeface="Noto Sans"/>
              </a:rPr>
              <a:t>Developing Resumes, Cover Letters, and Interview </a:t>
            </a:r>
            <a:endParaRPr lang="en-US" dirty="0">
              <a:latin typeface="Noto Sans"/>
              <a:ea typeface="Noto Sans"/>
              <a:cs typeface="Noto Sans"/>
            </a:endParaRPr>
          </a:p>
        </p:txBody>
      </p:sp>
    </p:spTree>
    <p:extLst>
      <p:ext uri="{BB962C8B-B14F-4D97-AF65-F5344CB8AC3E}">
        <p14:creationId xmlns:p14="http://schemas.microsoft.com/office/powerpoint/2010/main" val="22490937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83B93CD-ED71-B668-0A20-3112FB8D1721}"/>
              </a:ext>
            </a:extLst>
          </p:cNvPr>
          <p:cNvSpPr>
            <a:spLocks noGrp="1"/>
          </p:cNvSpPr>
          <p:nvPr>
            <p:ph idx="1"/>
          </p:nvPr>
        </p:nvSpPr>
        <p:spPr>
          <a:xfrm>
            <a:off x="630936" y="1285079"/>
            <a:ext cx="2924055" cy="3241201"/>
          </a:xfrm>
        </p:spPr>
        <p:txBody>
          <a:bodyPr vert="horz" lIns="91440" tIns="45720" rIns="91440" bIns="45720" rtlCol="0" anchor="t">
            <a:normAutofit/>
          </a:bodyPr>
          <a:lstStyle/>
          <a:p>
            <a:r>
              <a:rPr lang="en-US" b="1" dirty="0">
                <a:latin typeface="Noto Sans"/>
                <a:ea typeface="Noto Sans"/>
                <a:cs typeface="Noto Sans"/>
              </a:rPr>
              <a:t>Job Search Strategies: </a:t>
            </a:r>
            <a:r>
              <a:rPr lang="en-US" dirty="0">
                <a:latin typeface="Noto Sans"/>
                <a:ea typeface="Noto Sans"/>
                <a:cs typeface="Noto Sans"/>
              </a:rPr>
              <a:t>A targeted and structured approach to identifying employment opportunities, creating application materials, and presenting oneself effectively in professional interviews to secure desired roles.</a:t>
            </a:r>
          </a:p>
        </p:txBody>
      </p:sp>
      <p:sp>
        <p:nvSpPr>
          <p:cNvPr id="3" name="Title 2">
            <a:extLst>
              <a:ext uri="{FF2B5EF4-FFF2-40B4-BE49-F238E27FC236}">
                <a16:creationId xmlns:a16="http://schemas.microsoft.com/office/drawing/2014/main" id="{6041A04A-A6E8-FA29-D8CC-DB968FF651A5}"/>
              </a:ext>
            </a:extLst>
          </p:cNvPr>
          <p:cNvSpPr>
            <a:spLocks noGrp="1"/>
          </p:cNvSpPr>
          <p:nvPr>
            <p:ph type="title"/>
          </p:nvPr>
        </p:nvSpPr>
        <p:spPr/>
        <p:txBody>
          <a:bodyPr/>
          <a:lstStyle/>
          <a:p>
            <a:r>
              <a:rPr lang="en-US" dirty="0">
                <a:latin typeface="Noto Sans"/>
                <a:ea typeface="Noto Sans"/>
                <a:cs typeface="Noto Sans"/>
              </a:rPr>
              <a:t>What are job search strategies?</a:t>
            </a:r>
            <a:endParaRPr lang="en-US" dirty="0"/>
          </a:p>
        </p:txBody>
      </p:sp>
      <p:pic>
        <p:nvPicPr>
          <p:cNvPr id="4" name="Picture 3" descr="A playbook to improve your job search efforts and get more interviews">
            <a:extLst>
              <a:ext uri="{FF2B5EF4-FFF2-40B4-BE49-F238E27FC236}">
                <a16:creationId xmlns:a16="http://schemas.microsoft.com/office/drawing/2014/main" id="{D5A1F6E8-7DC1-45E5-3A84-DCB24FDEB94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50197" y="1281935"/>
            <a:ext cx="4841110" cy="3020914"/>
          </a:xfrm>
          <a:prstGeom prst="rect">
            <a:avLst/>
          </a:prstGeom>
        </p:spPr>
      </p:pic>
    </p:spTree>
    <p:extLst>
      <p:ext uri="{BB962C8B-B14F-4D97-AF65-F5344CB8AC3E}">
        <p14:creationId xmlns:p14="http://schemas.microsoft.com/office/powerpoint/2010/main" val="37051982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BAA5E9F-C378-6A95-16B1-C0A947110ED4}"/>
              </a:ext>
            </a:extLst>
          </p:cNvPr>
          <p:cNvSpPr>
            <a:spLocks noGrp="1"/>
          </p:cNvSpPr>
          <p:nvPr>
            <p:ph idx="1"/>
          </p:nvPr>
        </p:nvSpPr>
        <p:spPr>
          <a:xfrm>
            <a:off x="630936" y="1285079"/>
            <a:ext cx="3871732" cy="3241201"/>
          </a:xfrm>
        </p:spPr>
        <p:txBody>
          <a:bodyPr vert="horz" lIns="91440" tIns="45720" rIns="91440" bIns="45720" rtlCol="0" anchor="t">
            <a:normAutofit/>
          </a:bodyPr>
          <a:lstStyle/>
          <a:p>
            <a:r>
              <a:rPr lang="en-US" i="1" dirty="0">
                <a:latin typeface="Noto Sans"/>
                <a:ea typeface="Noto Sans"/>
                <a:cs typeface="Noto Sans"/>
              </a:rPr>
              <a:t>What's a resume?</a:t>
            </a:r>
            <a:r>
              <a:rPr lang="en-US" dirty="0">
                <a:latin typeface="Noto Sans"/>
                <a:ea typeface="Noto Sans"/>
                <a:cs typeface="Noto Sans"/>
              </a:rPr>
              <a:t> A resume serves as a concise summary of your qualifications, skills, and experiences tailored to the specific requirements of the role.</a:t>
            </a:r>
          </a:p>
        </p:txBody>
      </p:sp>
      <p:sp>
        <p:nvSpPr>
          <p:cNvPr id="3" name="Title 2">
            <a:extLst>
              <a:ext uri="{FF2B5EF4-FFF2-40B4-BE49-F238E27FC236}">
                <a16:creationId xmlns:a16="http://schemas.microsoft.com/office/drawing/2014/main" id="{176D775F-A38B-BD09-24BB-DA457AB87918}"/>
              </a:ext>
            </a:extLst>
          </p:cNvPr>
          <p:cNvSpPr>
            <a:spLocks noGrp="1"/>
          </p:cNvSpPr>
          <p:nvPr>
            <p:ph type="title"/>
          </p:nvPr>
        </p:nvSpPr>
        <p:spPr/>
        <p:txBody>
          <a:bodyPr/>
          <a:lstStyle/>
          <a:p>
            <a:r>
              <a:rPr lang="en-US" dirty="0">
                <a:latin typeface="Noto Sans"/>
                <a:ea typeface="Noto Sans"/>
                <a:cs typeface="Noto Sans"/>
              </a:rPr>
              <a:t>Resume Writing</a:t>
            </a:r>
            <a:endParaRPr lang="en-US" dirty="0"/>
          </a:p>
        </p:txBody>
      </p:sp>
      <p:pic>
        <p:nvPicPr>
          <p:cNvPr id="4" name="Picture 3" descr="How to Write an Entry-Level Resume - Jobscan">
            <a:extLst>
              <a:ext uri="{FF2B5EF4-FFF2-40B4-BE49-F238E27FC236}">
                <a16:creationId xmlns:a16="http://schemas.microsoft.com/office/drawing/2014/main" id="{3C1CA94F-28FE-2591-C72A-80E7ECF48EE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52349" y="1049934"/>
            <a:ext cx="2960225" cy="3868326"/>
          </a:xfrm>
          <a:prstGeom prst="rect">
            <a:avLst/>
          </a:prstGeom>
        </p:spPr>
      </p:pic>
    </p:spTree>
    <p:extLst>
      <p:ext uri="{BB962C8B-B14F-4D97-AF65-F5344CB8AC3E}">
        <p14:creationId xmlns:p14="http://schemas.microsoft.com/office/powerpoint/2010/main" val="38262913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D4E8351-6165-D7B0-ED93-BF265573570B}"/>
              </a:ext>
            </a:extLst>
          </p:cNvPr>
          <p:cNvSpPr>
            <a:spLocks noGrp="1"/>
          </p:cNvSpPr>
          <p:nvPr>
            <p:ph idx="1"/>
          </p:nvPr>
        </p:nvSpPr>
        <p:spPr>
          <a:xfrm>
            <a:off x="630936" y="829327"/>
            <a:ext cx="7886700" cy="3942915"/>
          </a:xfrm>
        </p:spPr>
        <p:txBody>
          <a:bodyPr vert="horz" lIns="91440" tIns="45720" rIns="91440" bIns="45720" rtlCol="0" anchor="t">
            <a:normAutofit fontScale="92500" lnSpcReduction="20000"/>
          </a:bodyPr>
          <a:lstStyle/>
          <a:p>
            <a:pPr marL="0" indent="0">
              <a:buNone/>
            </a:pPr>
            <a:endParaRPr lang="en-US" dirty="0"/>
          </a:p>
          <a:p>
            <a:r>
              <a:rPr lang="en-US" b="1" dirty="0">
                <a:latin typeface="Noto Sans"/>
                <a:ea typeface="Noto Sans"/>
                <a:cs typeface="Noto Sans"/>
              </a:rPr>
              <a:t>Header: </a:t>
            </a:r>
            <a:r>
              <a:rPr lang="en-US" dirty="0">
                <a:latin typeface="Noto Sans"/>
                <a:ea typeface="Noto Sans"/>
                <a:cs typeface="Noto Sans"/>
              </a:rPr>
              <a:t>Full name, contact information, LinkedIn profile, or professional portfolio link.</a:t>
            </a:r>
          </a:p>
          <a:p>
            <a:r>
              <a:rPr lang="en-US" b="1" dirty="0">
                <a:latin typeface="Noto Sans"/>
                <a:ea typeface="Noto Sans"/>
                <a:cs typeface="Noto Sans"/>
              </a:rPr>
              <a:t>Professional Summary/Objective:</a:t>
            </a:r>
            <a:r>
              <a:rPr lang="en-US" dirty="0">
                <a:latin typeface="Noto Sans"/>
                <a:ea typeface="Noto Sans"/>
                <a:cs typeface="Noto Sans"/>
              </a:rPr>
              <a:t> A 2-3 sentence statement showcasing your career goals and alignment with the position.</a:t>
            </a:r>
          </a:p>
          <a:p>
            <a:r>
              <a:rPr lang="en-US" b="1" dirty="0">
                <a:latin typeface="Noto Sans"/>
                <a:ea typeface="Noto Sans"/>
                <a:cs typeface="Noto Sans"/>
              </a:rPr>
              <a:t>Skills Section: </a:t>
            </a:r>
            <a:r>
              <a:rPr lang="en-US" dirty="0">
                <a:latin typeface="Noto Sans"/>
                <a:ea typeface="Noto Sans"/>
                <a:cs typeface="Noto Sans"/>
              </a:rPr>
              <a:t>Highlight technical skills (e.g., mental health assessment tools) and soft skills (e.g., empathy, communication). Be sure to use a variety of action verbs to describe your responsibilities and accomplished tasks. Check out this resource for some ideas. </a:t>
            </a:r>
          </a:p>
          <a:p>
            <a:r>
              <a:rPr lang="en-US" b="1" dirty="0">
                <a:latin typeface="Noto Sans"/>
                <a:ea typeface="Noto Sans"/>
                <a:cs typeface="Noto Sans"/>
              </a:rPr>
              <a:t>Experience Section:</a:t>
            </a:r>
            <a:r>
              <a:rPr lang="en-US" dirty="0">
                <a:latin typeface="Noto Sans"/>
                <a:ea typeface="Noto Sans"/>
                <a:cs typeface="Noto Sans"/>
              </a:rPr>
              <a:t> Include relevant roles, quantifiable achievements, and action verbs (e.g., "Facilitated peer support groups for 20 participants").</a:t>
            </a:r>
          </a:p>
          <a:p>
            <a:r>
              <a:rPr lang="en-US" b="1" dirty="0">
                <a:latin typeface="Noto Sans"/>
                <a:ea typeface="Noto Sans"/>
                <a:cs typeface="Noto Sans"/>
              </a:rPr>
              <a:t>Education and Certifications: </a:t>
            </a:r>
            <a:r>
              <a:rPr lang="en-US" dirty="0">
                <a:latin typeface="Noto Sans"/>
                <a:ea typeface="Noto Sans"/>
                <a:cs typeface="Noto Sans"/>
              </a:rPr>
              <a:t>Emphasize degrees, certifications (e.g., Mental Health First Aid), and relevant training.</a:t>
            </a:r>
          </a:p>
          <a:p>
            <a:r>
              <a:rPr lang="en-US" b="1" dirty="0">
                <a:latin typeface="Noto Sans"/>
                <a:ea typeface="Noto Sans"/>
                <a:cs typeface="Noto Sans"/>
              </a:rPr>
              <a:t>Volunteer Work/Community Engagement: </a:t>
            </a:r>
            <a:r>
              <a:rPr lang="en-US" dirty="0">
                <a:latin typeface="Noto Sans"/>
                <a:ea typeface="Noto Sans"/>
                <a:cs typeface="Noto Sans"/>
              </a:rPr>
              <a:t>Showcase additional contributions to mental health or related fields.</a:t>
            </a:r>
          </a:p>
        </p:txBody>
      </p:sp>
      <p:sp>
        <p:nvSpPr>
          <p:cNvPr id="3" name="Title 2">
            <a:extLst>
              <a:ext uri="{FF2B5EF4-FFF2-40B4-BE49-F238E27FC236}">
                <a16:creationId xmlns:a16="http://schemas.microsoft.com/office/drawing/2014/main" id="{48682B2D-35D1-91B7-8322-790527B473D7}"/>
              </a:ext>
            </a:extLst>
          </p:cNvPr>
          <p:cNvSpPr>
            <a:spLocks noGrp="1"/>
          </p:cNvSpPr>
          <p:nvPr>
            <p:ph type="title"/>
          </p:nvPr>
        </p:nvSpPr>
        <p:spPr/>
        <p:txBody>
          <a:bodyPr/>
          <a:lstStyle/>
          <a:p>
            <a:r>
              <a:rPr lang="en-US" dirty="0">
                <a:latin typeface="Noto Sans"/>
                <a:ea typeface="Noto Sans"/>
                <a:cs typeface="Noto Sans"/>
              </a:rPr>
              <a:t>Key Sections in a Resume</a:t>
            </a:r>
            <a:endParaRPr lang="en-US" dirty="0"/>
          </a:p>
        </p:txBody>
      </p:sp>
    </p:spTree>
    <p:extLst>
      <p:ext uri="{BB962C8B-B14F-4D97-AF65-F5344CB8AC3E}">
        <p14:creationId xmlns:p14="http://schemas.microsoft.com/office/powerpoint/2010/main" val="1227404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fade">
                                      <p:cBhvr>
                                        <p:cTn id="27" dur="500"/>
                                        <p:tgtEl>
                                          <p:spTgt spid="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Effect transition="in" filter="fade">
                                      <p:cBhvr>
                                        <p:cTn id="3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42C57C9-7E73-C2B2-781F-88A251EB92BB}"/>
              </a:ext>
            </a:extLst>
          </p:cNvPr>
          <p:cNvSpPr>
            <a:spLocks noGrp="1"/>
          </p:cNvSpPr>
          <p:nvPr>
            <p:ph idx="1"/>
          </p:nvPr>
        </p:nvSpPr>
        <p:spPr/>
        <p:txBody>
          <a:bodyPr vert="horz" lIns="91440" tIns="45720" rIns="91440" bIns="45720" rtlCol="0" anchor="t">
            <a:normAutofit/>
          </a:bodyPr>
          <a:lstStyle/>
          <a:p>
            <a:r>
              <a:rPr lang="en-US" dirty="0">
                <a:latin typeface="Noto Sans"/>
                <a:ea typeface="Noto Sans"/>
                <a:cs typeface="Noto Sans"/>
              </a:rPr>
              <a:t>Navigator to add examples of their own resume or other people's resumes here.</a:t>
            </a:r>
            <a:endParaRPr lang="en-US" dirty="0"/>
          </a:p>
        </p:txBody>
      </p:sp>
      <p:sp>
        <p:nvSpPr>
          <p:cNvPr id="3" name="Title 2">
            <a:extLst>
              <a:ext uri="{FF2B5EF4-FFF2-40B4-BE49-F238E27FC236}">
                <a16:creationId xmlns:a16="http://schemas.microsoft.com/office/drawing/2014/main" id="{B2AC0240-6607-AC3F-3CCA-3110ED5D1161}"/>
              </a:ext>
            </a:extLst>
          </p:cNvPr>
          <p:cNvSpPr>
            <a:spLocks noGrp="1"/>
          </p:cNvSpPr>
          <p:nvPr>
            <p:ph type="title"/>
          </p:nvPr>
        </p:nvSpPr>
        <p:spPr/>
        <p:txBody>
          <a:bodyPr/>
          <a:lstStyle/>
          <a:p>
            <a:r>
              <a:rPr lang="en-US" dirty="0">
                <a:latin typeface="Noto Sans"/>
                <a:ea typeface="Noto Sans"/>
                <a:cs typeface="Noto Sans"/>
              </a:rPr>
              <a:t>Resume Examples</a:t>
            </a:r>
            <a:endParaRPr lang="en-US" dirty="0"/>
          </a:p>
        </p:txBody>
      </p:sp>
    </p:spTree>
    <p:extLst>
      <p:ext uri="{BB962C8B-B14F-4D97-AF65-F5344CB8AC3E}">
        <p14:creationId xmlns:p14="http://schemas.microsoft.com/office/powerpoint/2010/main" val="25593330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B10335-5D0E-164E-2A73-8C18802883DD}"/>
              </a:ext>
            </a:extLst>
          </p:cNvPr>
          <p:cNvSpPr>
            <a:spLocks noGrp="1"/>
          </p:cNvSpPr>
          <p:nvPr>
            <p:ph idx="1"/>
          </p:nvPr>
        </p:nvSpPr>
        <p:spPr>
          <a:xfrm>
            <a:off x="500721" y="1118693"/>
            <a:ext cx="7886700" cy="3291840"/>
          </a:xfrm>
        </p:spPr>
        <p:txBody>
          <a:bodyPr vert="horz" lIns="91440" tIns="45720" rIns="91440" bIns="45720" rtlCol="0" anchor="t">
            <a:normAutofit/>
          </a:bodyPr>
          <a:lstStyle/>
          <a:p>
            <a:r>
              <a:rPr lang="en-US" sz="2000" i="1" dirty="0">
                <a:latin typeface="Noto Sans"/>
                <a:ea typeface="Noto Sans"/>
                <a:cs typeface="Noto Sans"/>
              </a:rPr>
              <a:t>What strategies can help make your resume stand out in the mental health field?</a:t>
            </a:r>
          </a:p>
        </p:txBody>
      </p:sp>
      <p:sp>
        <p:nvSpPr>
          <p:cNvPr id="3" name="Title 2">
            <a:extLst>
              <a:ext uri="{FF2B5EF4-FFF2-40B4-BE49-F238E27FC236}">
                <a16:creationId xmlns:a16="http://schemas.microsoft.com/office/drawing/2014/main" id="{30F6A426-D076-EACF-30E6-E5934FA5DD4F}"/>
              </a:ext>
            </a:extLst>
          </p:cNvPr>
          <p:cNvSpPr>
            <a:spLocks noGrp="1"/>
          </p:cNvSpPr>
          <p:nvPr>
            <p:ph type="title"/>
          </p:nvPr>
        </p:nvSpPr>
        <p:spPr/>
        <p:txBody>
          <a:bodyPr/>
          <a:lstStyle/>
          <a:p>
            <a:r>
              <a:rPr lang="en-US" dirty="0">
                <a:latin typeface="Noto Sans"/>
                <a:ea typeface="Noto Sans"/>
                <a:cs typeface="Noto Sans"/>
              </a:rPr>
              <a:t>Resumes – Think/Pair/Share</a:t>
            </a:r>
            <a:endParaRPr lang="en-US" dirty="0"/>
          </a:p>
        </p:txBody>
      </p:sp>
      <p:pic>
        <p:nvPicPr>
          <p:cNvPr id="4" name="Picture 3" descr="20,100+ Standing Out From The Crowd Stock Illustrations, Royalty-Free  Vector Graphics &amp; Clip Art - iStock | Unique, Stand out, Different">
            <a:extLst>
              <a:ext uri="{FF2B5EF4-FFF2-40B4-BE49-F238E27FC236}">
                <a16:creationId xmlns:a16="http://schemas.microsoft.com/office/drawing/2014/main" id="{20C903A1-05F6-5A8E-B0F1-62E0D938DAFC}"/>
              </a:ext>
            </a:extLst>
          </p:cNvPr>
          <p:cNvPicPr>
            <a:picLocks noChangeAspect="1"/>
          </p:cNvPicPr>
          <p:nvPr/>
        </p:nvPicPr>
        <p:blipFill>
          <a:blip r:embed="rId2"/>
          <a:stretch>
            <a:fillRect/>
          </a:stretch>
        </p:blipFill>
        <p:spPr>
          <a:xfrm>
            <a:off x="2554185" y="1893936"/>
            <a:ext cx="3782432" cy="2824164"/>
          </a:xfrm>
          <a:prstGeom prst="rect">
            <a:avLst/>
          </a:prstGeom>
        </p:spPr>
      </p:pic>
    </p:spTree>
    <p:extLst>
      <p:ext uri="{BB962C8B-B14F-4D97-AF65-F5344CB8AC3E}">
        <p14:creationId xmlns:p14="http://schemas.microsoft.com/office/powerpoint/2010/main" val="41338642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28C0C2A-6CF2-F71F-18FA-188DEF8B02C7}"/>
              </a:ext>
            </a:extLst>
          </p:cNvPr>
          <p:cNvSpPr>
            <a:spLocks noGrp="1"/>
          </p:cNvSpPr>
          <p:nvPr>
            <p:ph type="title"/>
          </p:nvPr>
        </p:nvSpPr>
        <p:spPr/>
        <p:txBody>
          <a:bodyPr/>
          <a:lstStyle/>
          <a:p>
            <a:r>
              <a:rPr lang="en-US" dirty="0">
                <a:latin typeface="Noto Sans"/>
                <a:ea typeface="Noto Sans"/>
                <a:cs typeface="Noto Sans"/>
              </a:rPr>
              <a:t>Cover Letters</a:t>
            </a:r>
            <a:endParaRPr lang="en-US" dirty="0"/>
          </a:p>
        </p:txBody>
      </p:sp>
      <p:sp>
        <p:nvSpPr>
          <p:cNvPr id="4" name="TextBox 3">
            <a:extLst>
              <a:ext uri="{FF2B5EF4-FFF2-40B4-BE49-F238E27FC236}">
                <a16:creationId xmlns:a16="http://schemas.microsoft.com/office/drawing/2014/main" id="{17259983-7ADB-DD44-1C41-54A43B91F494}"/>
              </a:ext>
            </a:extLst>
          </p:cNvPr>
          <p:cNvSpPr txBox="1"/>
          <p:nvPr/>
        </p:nvSpPr>
        <p:spPr>
          <a:xfrm>
            <a:off x="603330" y="1373770"/>
            <a:ext cx="3365339"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i="1" dirty="0">
                <a:latin typeface="Noto Sans"/>
                <a:ea typeface="Noto Sans"/>
                <a:cs typeface="Noto Sans"/>
              </a:rPr>
              <a:t>What's the purpose of a cover letter? </a:t>
            </a:r>
            <a:endParaRPr lang="en-US"/>
          </a:p>
          <a:p>
            <a:r>
              <a:rPr lang="en-US" sz="2000" dirty="0">
                <a:latin typeface="Noto Sans"/>
                <a:ea typeface="Noto Sans"/>
                <a:cs typeface="Noto Sans"/>
              </a:rPr>
              <a:t>Introduce yourself to the hiring committee/ organization, articulate your enthusiasm for the position, and explain your suitability for the role.</a:t>
            </a:r>
            <a:endParaRPr lang="en-US"/>
          </a:p>
        </p:txBody>
      </p:sp>
      <p:pic>
        <p:nvPicPr>
          <p:cNvPr id="2" name="Picture 1" descr="Cover Letter Clipart">
            <a:extLst>
              <a:ext uri="{FF2B5EF4-FFF2-40B4-BE49-F238E27FC236}">
                <a16:creationId xmlns:a16="http://schemas.microsoft.com/office/drawing/2014/main" id="{3BA96D67-A5A6-029D-DFCB-819F44EEF9D6}"/>
              </a:ext>
            </a:extLst>
          </p:cNvPr>
          <p:cNvPicPr>
            <a:picLocks noChangeAspect="1"/>
          </p:cNvPicPr>
          <p:nvPr/>
        </p:nvPicPr>
        <p:blipFill>
          <a:blip r:embed="rId2"/>
          <a:stretch>
            <a:fillRect/>
          </a:stretch>
        </p:blipFill>
        <p:spPr>
          <a:xfrm>
            <a:off x="3967223" y="1284831"/>
            <a:ext cx="4537274" cy="3007889"/>
          </a:xfrm>
          <a:prstGeom prst="rect">
            <a:avLst/>
          </a:prstGeom>
        </p:spPr>
      </p:pic>
    </p:spTree>
    <p:extLst>
      <p:ext uri="{BB962C8B-B14F-4D97-AF65-F5344CB8AC3E}">
        <p14:creationId xmlns:p14="http://schemas.microsoft.com/office/powerpoint/2010/main" val="5816530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249680" y="944880"/>
            <a:ext cx="6644640" cy="3159760"/>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400"/>
              <a:t>NIWL Registered Apprenticeships are supported by the Employment Training Administration of the U.S. Department of Labor as part of an ABA2 grant award totaling $8 million with 0% financed from non-governmental sources.</a:t>
            </a:r>
          </a:p>
          <a:p>
            <a:endParaRPr lang="en-US" sz="1400"/>
          </a:p>
          <a:p>
            <a:pPr algn="ctr"/>
            <a:r>
              <a:rPr lang="en-US" sz="140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E38847-7BD5-7BC0-6A97-52AD2F816361}"/>
              </a:ext>
            </a:extLst>
          </p:cNvPr>
          <p:cNvSpPr>
            <a:spLocks noGrp="1"/>
          </p:cNvSpPr>
          <p:nvPr>
            <p:ph idx="1"/>
          </p:nvPr>
        </p:nvSpPr>
        <p:spPr>
          <a:xfrm>
            <a:off x="630936" y="829327"/>
            <a:ext cx="7886700" cy="4116534"/>
          </a:xfrm>
        </p:spPr>
        <p:txBody>
          <a:bodyPr vert="horz" lIns="91440" tIns="45720" rIns="91440" bIns="45720" rtlCol="0" anchor="t">
            <a:normAutofit/>
          </a:bodyPr>
          <a:lstStyle/>
          <a:p>
            <a:endParaRPr lang="en-US" dirty="0"/>
          </a:p>
          <a:p>
            <a:r>
              <a:rPr lang="en-US" b="1" dirty="0">
                <a:latin typeface="Noto Sans"/>
                <a:ea typeface="Noto Sans"/>
                <a:cs typeface="Noto Sans"/>
              </a:rPr>
              <a:t>Introduction:</a:t>
            </a:r>
            <a:r>
              <a:rPr lang="en-US" dirty="0">
                <a:latin typeface="Noto Sans"/>
                <a:ea typeface="Noto Sans"/>
                <a:cs typeface="Noto Sans"/>
              </a:rPr>
              <a:t> Clearly state the role you’re applying for and your excitement about the opportunity.</a:t>
            </a:r>
          </a:p>
          <a:p>
            <a:r>
              <a:rPr lang="en-US" b="1" dirty="0">
                <a:latin typeface="Noto Sans"/>
                <a:ea typeface="Noto Sans"/>
                <a:cs typeface="Noto Sans"/>
              </a:rPr>
              <a:t>Body Paragraphs:</a:t>
            </a:r>
          </a:p>
          <a:p>
            <a:pPr lvl="1">
              <a:buFont typeface="Courier New" panose="020B0604020202020204" pitchFamily="34" charset="0"/>
              <a:buChar char="o"/>
            </a:pPr>
            <a:r>
              <a:rPr lang="en-US" dirty="0">
                <a:latin typeface="Noto Sans"/>
                <a:ea typeface="Noto Sans"/>
                <a:cs typeface="Noto Sans"/>
              </a:rPr>
              <a:t>Highlight 1-2 key achievements that align with the job description.</a:t>
            </a:r>
          </a:p>
          <a:p>
            <a:pPr lvl="1">
              <a:buFont typeface="Courier New" panose="020B0604020202020204" pitchFamily="34" charset="0"/>
              <a:buChar char="o"/>
            </a:pPr>
            <a:r>
              <a:rPr lang="en-US" dirty="0">
                <a:latin typeface="Noto Sans"/>
                <a:ea typeface="Noto Sans"/>
                <a:cs typeface="Noto Sans"/>
              </a:rPr>
              <a:t>Connect your values or experiences to the organization’s mission.</a:t>
            </a:r>
          </a:p>
          <a:p>
            <a:r>
              <a:rPr lang="en-US" b="1" dirty="0">
                <a:latin typeface="Noto Sans"/>
                <a:ea typeface="Noto Sans"/>
                <a:cs typeface="Noto Sans"/>
              </a:rPr>
              <a:t>Closing Paragraph:</a:t>
            </a:r>
            <a:r>
              <a:rPr lang="en-US" dirty="0">
                <a:latin typeface="Noto Sans"/>
                <a:ea typeface="Noto Sans"/>
                <a:cs typeface="Noto Sans"/>
              </a:rPr>
              <a:t> Reiterate your interest and invite further discussion through an interview.</a:t>
            </a:r>
          </a:p>
          <a:p>
            <a:r>
              <a:rPr lang="en-US" i="1" dirty="0">
                <a:latin typeface="Noto Sans"/>
                <a:ea typeface="Noto Sans"/>
                <a:cs typeface="Noto Sans"/>
              </a:rPr>
              <a:t>Tips: </a:t>
            </a:r>
            <a:r>
              <a:rPr lang="en-US" dirty="0">
                <a:latin typeface="Noto Sans"/>
                <a:ea typeface="Noto Sans"/>
                <a:cs typeface="Noto Sans"/>
              </a:rPr>
              <a:t>Avoid generic language; tailor each letter to the employer’s specific needs; don't overuse Chat GPT!!</a:t>
            </a:r>
          </a:p>
        </p:txBody>
      </p:sp>
      <p:sp>
        <p:nvSpPr>
          <p:cNvPr id="3" name="Title 2">
            <a:extLst>
              <a:ext uri="{FF2B5EF4-FFF2-40B4-BE49-F238E27FC236}">
                <a16:creationId xmlns:a16="http://schemas.microsoft.com/office/drawing/2014/main" id="{C86F476D-2CEF-04BA-D210-A87CC3F443F7}"/>
              </a:ext>
            </a:extLst>
          </p:cNvPr>
          <p:cNvSpPr>
            <a:spLocks noGrp="1"/>
          </p:cNvSpPr>
          <p:nvPr>
            <p:ph type="title"/>
          </p:nvPr>
        </p:nvSpPr>
        <p:spPr/>
        <p:txBody>
          <a:bodyPr/>
          <a:lstStyle/>
          <a:p>
            <a:r>
              <a:rPr lang="en-US" dirty="0">
                <a:latin typeface="Noto Sans"/>
                <a:ea typeface="Noto Sans"/>
                <a:cs typeface="Noto Sans"/>
              </a:rPr>
              <a:t>Structure of a Cover Letter</a:t>
            </a:r>
            <a:endParaRPr lang="en-US" dirty="0"/>
          </a:p>
        </p:txBody>
      </p:sp>
    </p:spTree>
    <p:extLst>
      <p:ext uri="{BB962C8B-B14F-4D97-AF65-F5344CB8AC3E}">
        <p14:creationId xmlns:p14="http://schemas.microsoft.com/office/powerpoint/2010/main" val="752844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fade">
                                      <p:cBhvr>
                                        <p:cTn id="15" dur="500"/>
                                        <p:tgtEl>
                                          <p:spTgt spid="2">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fade">
                                      <p:cBhvr>
                                        <p:cTn id="18" dur="500"/>
                                        <p:tgtEl>
                                          <p:spTgt spid="2">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Effect transition="in" filter="fade">
                                      <p:cBhvr>
                                        <p:cTn id="23" dur="500"/>
                                        <p:tgtEl>
                                          <p:spTgt spid="2">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AF6E6CA-F42E-D9CC-B548-76544AE7D096}"/>
              </a:ext>
            </a:extLst>
          </p:cNvPr>
          <p:cNvSpPr>
            <a:spLocks noGrp="1"/>
          </p:cNvSpPr>
          <p:nvPr>
            <p:ph idx="1"/>
          </p:nvPr>
        </p:nvSpPr>
        <p:spPr>
          <a:xfrm>
            <a:off x="630936" y="3136818"/>
            <a:ext cx="7886700" cy="1389462"/>
          </a:xfrm>
        </p:spPr>
        <p:txBody>
          <a:bodyPr vert="horz" lIns="91440" tIns="45720" rIns="91440" bIns="45720" rtlCol="0" anchor="t">
            <a:normAutofit/>
          </a:bodyPr>
          <a:lstStyle/>
          <a:p>
            <a:r>
              <a:rPr lang="en-US" dirty="0">
                <a:latin typeface="Noto Sans"/>
                <a:ea typeface="Noto Sans"/>
                <a:cs typeface="Noto Sans"/>
              </a:rPr>
              <a:t>Get in small groups (2-3 people); together, you will write a cover letter for the job posting above. </a:t>
            </a:r>
            <a:endParaRPr lang="en-US"/>
          </a:p>
          <a:p>
            <a:r>
              <a:rPr lang="en-US" dirty="0">
                <a:latin typeface="Noto Sans"/>
                <a:ea typeface="Noto Sans"/>
                <a:cs typeface="Noto Sans"/>
              </a:rPr>
              <a:t>In a few minutes, we will pass said cover letters around to other groups and engage in a peer feedback session!</a:t>
            </a:r>
            <a:endParaRPr lang="en-US" dirty="0"/>
          </a:p>
          <a:p>
            <a:endParaRPr lang="en-US" dirty="0">
              <a:latin typeface="Noto Sans"/>
              <a:ea typeface="Noto Sans"/>
              <a:cs typeface="Noto Sans"/>
            </a:endParaRPr>
          </a:p>
        </p:txBody>
      </p:sp>
      <p:sp>
        <p:nvSpPr>
          <p:cNvPr id="3" name="Title 2">
            <a:extLst>
              <a:ext uri="{FF2B5EF4-FFF2-40B4-BE49-F238E27FC236}">
                <a16:creationId xmlns:a16="http://schemas.microsoft.com/office/drawing/2014/main" id="{D6484BBA-7BE9-4903-89C7-15212C446D6A}"/>
              </a:ext>
            </a:extLst>
          </p:cNvPr>
          <p:cNvSpPr>
            <a:spLocks noGrp="1"/>
          </p:cNvSpPr>
          <p:nvPr>
            <p:ph type="title"/>
          </p:nvPr>
        </p:nvSpPr>
        <p:spPr/>
        <p:txBody>
          <a:bodyPr/>
          <a:lstStyle/>
          <a:p>
            <a:r>
              <a:rPr lang="en-US" dirty="0">
                <a:latin typeface="Noto Sans"/>
                <a:ea typeface="Noto Sans"/>
                <a:cs typeface="Noto Sans"/>
              </a:rPr>
              <a:t>Activity: Cover Letter Practice</a:t>
            </a:r>
            <a:endParaRPr lang="en-US" dirty="0"/>
          </a:p>
        </p:txBody>
      </p:sp>
      <p:sp>
        <p:nvSpPr>
          <p:cNvPr id="7" name="Content Placeholder 1">
            <a:extLst>
              <a:ext uri="{FF2B5EF4-FFF2-40B4-BE49-F238E27FC236}">
                <a16:creationId xmlns:a16="http://schemas.microsoft.com/office/drawing/2014/main" id="{5B2B51E6-40BE-4787-BF80-57B07A4977E6}"/>
              </a:ext>
            </a:extLst>
          </p:cNvPr>
          <p:cNvSpPr txBox="1">
            <a:spLocks/>
          </p:cNvSpPr>
          <p:nvPr/>
        </p:nvSpPr>
        <p:spPr>
          <a:xfrm>
            <a:off x="631418" y="1184282"/>
            <a:ext cx="7886700" cy="1845005"/>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System Font Regular"/>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i="1" dirty="0">
                <a:latin typeface="Noto Sans"/>
                <a:ea typeface="Noto Sans"/>
                <a:cs typeface="Noto Sans"/>
              </a:rPr>
              <a:t>Navigator needs to copy a relevant and recent job posting for a mental health position here.</a:t>
            </a:r>
          </a:p>
        </p:txBody>
      </p:sp>
    </p:spTree>
    <p:extLst>
      <p:ext uri="{BB962C8B-B14F-4D97-AF65-F5344CB8AC3E}">
        <p14:creationId xmlns:p14="http://schemas.microsoft.com/office/powerpoint/2010/main" val="582408163"/>
      </p:ext>
    </p:extLst>
  </p:cSld>
  <p:clrMapOvr>
    <a:masterClrMapping/>
  </p:clrMapOvr>
  <p:extLst>
    <p:ext uri="{6950BFC3-D8DA-4A85-94F7-54DA5524770B}">
      <p188:commentRel xmlns:p188="http://schemas.microsoft.com/office/powerpoint/2018/8/main" r:id="rId2"/>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56E2A16-F6B0-F0E5-AEF7-7E077798AA33}"/>
              </a:ext>
            </a:extLst>
          </p:cNvPr>
          <p:cNvSpPr>
            <a:spLocks noGrp="1"/>
          </p:cNvSpPr>
          <p:nvPr>
            <p:ph idx="1"/>
          </p:nvPr>
        </p:nvSpPr>
        <p:spPr>
          <a:xfrm>
            <a:off x="432153" y="1417601"/>
            <a:ext cx="3994713" cy="3241201"/>
          </a:xfrm>
        </p:spPr>
        <p:txBody>
          <a:bodyPr vert="horz" lIns="91440" tIns="45720" rIns="91440" bIns="45720" rtlCol="0" anchor="t">
            <a:normAutofit/>
          </a:bodyPr>
          <a:lstStyle/>
          <a:p>
            <a:pPr marL="0" indent="0">
              <a:buNone/>
            </a:pPr>
            <a:r>
              <a:rPr lang="en-US" b="1" dirty="0">
                <a:latin typeface="Noto Sans"/>
                <a:ea typeface="Noto Sans"/>
                <a:cs typeface="Noto Sans"/>
              </a:rPr>
              <a:t>Types of Questions:</a:t>
            </a:r>
            <a:endParaRPr lang="en-US" b="1">
              <a:latin typeface="Noto Sans"/>
              <a:ea typeface="Noto Sans"/>
              <a:cs typeface="Noto Sans"/>
            </a:endParaRPr>
          </a:p>
          <a:p>
            <a:r>
              <a:rPr lang="en-US" i="1" dirty="0">
                <a:latin typeface="Noto Sans"/>
                <a:ea typeface="Noto Sans"/>
                <a:cs typeface="Noto Sans"/>
              </a:rPr>
              <a:t>Behavioral: </a:t>
            </a:r>
            <a:r>
              <a:rPr lang="en-US" dirty="0">
                <a:latin typeface="Noto Sans"/>
                <a:ea typeface="Noto Sans"/>
                <a:cs typeface="Noto Sans"/>
              </a:rPr>
              <a:t>“Describe a time when you supported someone through a challenging situation.”</a:t>
            </a:r>
          </a:p>
          <a:p>
            <a:r>
              <a:rPr lang="en-US" i="1" dirty="0">
                <a:latin typeface="Noto Sans"/>
                <a:ea typeface="Noto Sans"/>
                <a:cs typeface="Noto Sans"/>
              </a:rPr>
              <a:t>Situational: </a:t>
            </a:r>
            <a:r>
              <a:rPr lang="en-US" dirty="0">
                <a:latin typeface="Noto Sans"/>
                <a:ea typeface="Noto Sans"/>
                <a:cs typeface="Noto Sans"/>
              </a:rPr>
              <a:t>“How would you handle a client exhibiting signs of distress?”</a:t>
            </a:r>
          </a:p>
          <a:p>
            <a:r>
              <a:rPr lang="en-US" i="1" dirty="0">
                <a:latin typeface="Noto Sans"/>
                <a:ea typeface="Noto Sans"/>
                <a:cs typeface="Noto Sans"/>
              </a:rPr>
              <a:t>General:</a:t>
            </a:r>
            <a:r>
              <a:rPr lang="en-US" dirty="0">
                <a:latin typeface="Noto Sans"/>
                <a:ea typeface="Noto Sans"/>
                <a:cs typeface="Noto Sans"/>
              </a:rPr>
              <a:t> “What draws you to a career in mental health?”</a:t>
            </a:r>
          </a:p>
          <a:p>
            <a:pPr marL="0" indent="0">
              <a:buNone/>
            </a:pPr>
            <a:endParaRPr lang="en-US" dirty="0"/>
          </a:p>
          <a:p>
            <a:endParaRPr lang="en-US" dirty="0"/>
          </a:p>
        </p:txBody>
      </p:sp>
      <p:sp>
        <p:nvSpPr>
          <p:cNvPr id="3" name="Title 2">
            <a:extLst>
              <a:ext uri="{FF2B5EF4-FFF2-40B4-BE49-F238E27FC236}">
                <a16:creationId xmlns:a16="http://schemas.microsoft.com/office/drawing/2014/main" id="{B0F5E9E2-2DDB-84F8-A6A0-D66D24953570}"/>
              </a:ext>
            </a:extLst>
          </p:cNvPr>
          <p:cNvSpPr>
            <a:spLocks noGrp="1"/>
          </p:cNvSpPr>
          <p:nvPr>
            <p:ph type="title"/>
          </p:nvPr>
        </p:nvSpPr>
        <p:spPr/>
        <p:txBody>
          <a:bodyPr/>
          <a:lstStyle/>
          <a:p>
            <a:r>
              <a:rPr lang="en-US" dirty="0">
                <a:latin typeface="Noto Sans"/>
                <a:ea typeface="Noto Sans"/>
                <a:cs typeface="Noto Sans"/>
              </a:rPr>
              <a:t>Interview Preparation</a:t>
            </a:r>
            <a:endParaRPr lang="en-US" dirty="0"/>
          </a:p>
        </p:txBody>
      </p:sp>
      <p:pic>
        <p:nvPicPr>
          <p:cNvPr id="4" name="Picture 3" descr="Common Interview Questions (Tips + Sample Answers)">
            <a:extLst>
              <a:ext uri="{FF2B5EF4-FFF2-40B4-BE49-F238E27FC236}">
                <a16:creationId xmlns:a16="http://schemas.microsoft.com/office/drawing/2014/main" id="{B1604154-3751-8722-B558-A9853298F4B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81958" y="1600813"/>
            <a:ext cx="3987478" cy="2251998"/>
          </a:xfrm>
          <a:prstGeom prst="rect">
            <a:avLst/>
          </a:prstGeom>
        </p:spPr>
      </p:pic>
    </p:spTree>
    <p:extLst>
      <p:ext uri="{BB962C8B-B14F-4D97-AF65-F5344CB8AC3E}">
        <p14:creationId xmlns:p14="http://schemas.microsoft.com/office/powerpoint/2010/main" val="1222212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239E7C-EF52-D8CD-1F52-A53A28B1B74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F9824B-3781-FCA2-682D-DDD007915EDB}"/>
              </a:ext>
            </a:extLst>
          </p:cNvPr>
          <p:cNvSpPr>
            <a:spLocks noGrp="1"/>
          </p:cNvSpPr>
          <p:nvPr>
            <p:ph idx="1"/>
          </p:nvPr>
        </p:nvSpPr>
        <p:spPr>
          <a:xfrm>
            <a:off x="630936" y="1285079"/>
            <a:ext cx="3799390" cy="3241201"/>
          </a:xfrm>
        </p:spPr>
        <p:txBody>
          <a:bodyPr vert="horz" lIns="91440" tIns="45720" rIns="91440" bIns="45720" rtlCol="0" anchor="t">
            <a:normAutofit/>
          </a:bodyPr>
          <a:lstStyle/>
          <a:p>
            <a:pPr marL="0" indent="0">
              <a:buNone/>
            </a:pPr>
            <a:r>
              <a:rPr lang="en-US" sz="1700" b="1">
                <a:latin typeface="Noto Sans"/>
                <a:ea typeface="Noto Sans"/>
                <a:cs typeface="Noto Sans"/>
              </a:rPr>
              <a:t>Tips:</a:t>
            </a:r>
            <a:endParaRPr lang="en-US" b="1"/>
          </a:p>
          <a:p>
            <a:r>
              <a:rPr lang="en-US" sz="1700" dirty="0"/>
              <a:t>Research the organization and the specific role.</a:t>
            </a:r>
            <a:endParaRPr lang="en-US" sz="1700"/>
          </a:p>
          <a:p>
            <a:r>
              <a:rPr lang="en-US" sz="1700" dirty="0"/>
              <a:t>Use the STAR Method (Situation, Task, Action, Result) to answer behavioral questions.</a:t>
            </a:r>
            <a:endParaRPr lang="en-US" sz="1700"/>
          </a:p>
          <a:p>
            <a:r>
              <a:rPr lang="en-US" sz="1700" dirty="0"/>
              <a:t>Practice answering questions concisely and confidently.</a:t>
            </a:r>
            <a:endParaRPr lang="en-US" dirty="0"/>
          </a:p>
          <a:p>
            <a:pPr marL="0" indent="0">
              <a:buNone/>
            </a:pPr>
            <a:endParaRPr lang="en-US" dirty="0"/>
          </a:p>
          <a:p>
            <a:endParaRPr lang="en-US" dirty="0"/>
          </a:p>
        </p:txBody>
      </p:sp>
      <p:sp>
        <p:nvSpPr>
          <p:cNvPr id="3" name="Title 2">
            <a:extLst>
              <a:ext uri="{FF2B5EF4-FFF2-40B4-BE49-F238E27FC236}">
                <a16:creationId xmlns:a16="http://schemas.microsoft.com/office/drawing/2014/main" id="{87E86ABF-717A-285E-65D7-EAD08961047A}"/>
              </a:ext>
            </a:extLst>
          </p:cNvPr>
          <p:cNvSpPr>
            <a:spLocks noGrp="1"/>
          </p:cNvSpPr>
          <p:nvPr>
            <p:ph type="title"/>
          </p:nvPr>
        </p:nvSpPr>
        <p:spPr/>
        <p:txBody>
          <a:bodyPr/>
          <a:lstStyle/>
          <a:p>
            <a:r>
              <a:rPr lang="en-US" dirty="0">
                <a:latin typeface="Noto Sans"/>
                <a:ea typeface="Noto Sans"/>
                <a:cs typeface="Noto Sans"/>
              </a:rPr>
              <a:t>Interview Preparation</a:t>
            </a:r>
            <a:endParaRPr lang="en-US" dirty="0"/>
          </a:p>
        </p:txBody>
      </p:sp>
      <p:pic>
        <p:nvPicPr>
          <p:cNvPr id="4" name="Picture 3" descr="How to Use the STAR method – Think Teaching">
            <a:extLst>
              <a:ext uri="{FF2B5EF4-FFF2-40B4-BE49-F238E27FC236}">
                <a16:creationId xmlns:a16="http://schemas.microsoft.com/office/drawing/2014/main" id="{62E40A34-0CC1-0666-60C8-D33E847AB2D6}"/>
              </a:ext>
            </a:extLst>
          </p:cNvPr>
          <p:cNvPicPr>
            <a:picLocks noChangeAspect="1"/>
          </p:cNvPicPr>
          <p:nvPr/>
        </p:nvPicPr>
        <p:blipFill>
          <a:blip r:embed="rId2"/>
          <a:stretch>
            <a:fillRect/>
          </a:stretch>
        </p:blipFill>
        <p:spPr>
          <a:xfrm>
            <a:off x="4372337" y="1607125"/>
            <a:ext cx="4320249" cy="2464579"/>
          </a:xfrm>
          <a:prstGeom prst="rect">
            <a:avLst/>
          </a:prstGeom>
        </p:spPr>
      </p:pic>
    </p:spTree>
    <p:extLst>
      <p:ext uri="{BB962C8B-B14F-4D97-AF65-F5344CB8AC3E}">
        <p14:creationId xmlns:p14="http://schemas.microsoft.com/office/powerpoint/2010/main" val="34115269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FB13F-6466-62A3-C9FB-92AAD12D0A1C}"/>
              </a:ext>
            </a:extLst>
          </p:cNvPr>
          <p:cNvSpPr>
            <a:spLocks noGrp="1"/>
          </p:cNvSpPr>
          <p:nvPr>
            <p:ph idx="1"/>
          </p:nvPr>
        </p:nvSpPr>
        <p:spPr>
          <a:xfrm>
            <a:off x="630936" y="1285079"/>
            <a:ext cx="7886700" cy="3856105"/>
          </a:xfrm>
        </p:spPr>
        <p:txBody>
          <a:bodyPr vert="horz" lIns="91440" tIns="45720" rIns="91440" bIns="45720" rtlCol="0" anchor="t">
            <a:normAutofit/>
          </a:bodyPr>
          <a:lstStyle/>
          <a:p>
            <a:r>
              <a:rPr lang="en-US" b="1">
                <a:latin typeface="Noto Sans"/>
                <a:ea typeface="Noto Sans"/>
                <a:cs typeface="Noto Sans"/>
              </a:rPr>
              <a:t>Strategies:</a:t>
            </a:r>
          </a:p>
          <a:p>
            <a:pPr lvl="1">
              <a:buFont typeface="Courier New" panose="020B0604020202020204" pitchFamily="34" charset="0"/>
              <a:buChar char="o"/>
            </a:pPr>
            <a:r>
              <a:rPr lang="en-US">
                <a:latin typeface="Noto Sans"/>
                <a:ea typeface="Noto Sans"/>
                <a:cs typeface="Noto Sans"/>
              </a:rPr>
              <a:t>Use keywords from the job posting in your resume and cover letter.</a:t>
            </a:r>
          </a:p>
          <a:p>
            <a:pPr lvl="1">
              <a:buFont typeface="Courier New" panose="020B0604020202020204" pitchFamily="34" charset="0"/>
              <a:buChar char="o"/>
            </a:pPr>
            <a:r>
              <a:rPr lang="en-US">
                <a:latin typeface="Noto Sans"/>
                <a:ea typeface="Noto Sans"/>
                <a:cs typeface="Noto Sans"/>
              </a:rPr>
              <a:t>Emphasize transferable skills like communication, collaboration, and cultural competency.</a:t>
            </a:r>
          </a:p>
          <a:p>
            <a:pPr lvl="1">
              <a:buFont typeface="Courier New" panose="020B0604020202020204" pitchFamily="34" charset="0"/>
              <a:buChar char="o"/>
            </a:pPr>
            <a:r>
              <a:rPr lang="en-US">
                <a:latin typeface="Noto Sans"/>
                <a:ea typeface="Noto Sans"/>
                <a:cs typeface="Noto Sans"/>
              </a:rPr>
              <a:t>Format for readability: clean design, bullet points, and consistent fonts.</a:t>
            </a:r>
          </a:p>
          <a:p>
            <a:r>
              <a:rPr lang="en-US" b="1">
                <a:latin typeface="Noto Sans"/>
                <a:ea typeface="Noto Sans"/>
                <a:cs typeface="Noto Sans"/>
              </a:rPr>
              <a:t>Resources: </a:t>
            </a:r>
          </a:p>
          <a:p>
            <a:pPr lvl="1">
              <a:buFont typeface="Courier New" panose="020B0604020202020204" pitchFamily="34" charset="0"/>
              <a:buChar char="o"/>
            </a:pPr>
            <a:r>
              <a:rPr lang="en-US" dirty="0">
                <a:latin typeface="Noto Sans"/>
                <a:ea typeface="Noto Sans"/>
                <a:cs typeface="Noto Sans"/>
              </a:rPr>
              <a:t>Use job boards (e.g., Indeed, LinkedIn) and networking events to find targeted opportunities.</a:t>
            </a:r>
            <a:endParaRPr lang="en-US" dirty="0"/>
          </a:p>
        </p:txBody>
      </p:sp>
      <p:sp>
        <p:nvSpPr>
          <p:cNvPr id="3" name="Title 2">
            <a:extLst>
              <a:ext uri="{FF2B5EF4-FFF2-40B4-BE49-F238E27FC236}">
                <a16:creationId xmlns:a16="http://schemas.microsoft.com/office/drawing/2014/main" id="{A07BB38C-3B0A-8DE1-2FCD-B2AB57EEB6F8}"/>
              </a:ext>
            </a:extLst>
          </p:cNvPr>
          <p:cNvSpPr>
            <a:spLocks noGrp="1"/>
          </p:cNvSpPr>
          <p:nvPr>
            <p:ph type="title"/>
          </p:nvPr>
        </p:nvSpPr>
        <p:spPr/>
        <p:txBody>
          <a:bodyPr/>
          <a:lstStyle/>
          <a:p>
            <a:r>
              <a:rPr lang="en-US" dirty="0">
                <a:latin typeface="Noto Sans"/>
                <a:ea typeface="Noto Sans"/>
                <a:cs typeface="Noto Sans"/>
              </a:rPr>
              <a:t>How to Tailor Your Applications </a:t>
            </a:r>
            <a:endParaRPr lang="en-US" dirty="0"/>
          </a:p>
        </p:txBody>
      </p:sp>
    </p:spTree>
    <p:extLst>
      <p:ext uri="{BB962C8B-B14F-4D97-AF65-F5344CB8AC3E}">
        <p14:creationId xmlns:p14="http://schemas.microsoft.com/office/powerpoint/2010/main" val="2798446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14DFD-4566-8834-DB79-F4270E306BFB}"/>
              </a:ext>
            </a:extLst>
          </p:cNvPr>
          <p:cNvSpPr>
            <a:spLocks noGrp="1"/>
          </p:cNvSpPr>
          <p:nvPr>
            <p:ph type="title"/>
          </p:nvPr>
        </p:nvSpPr>
        <p:spPr/>
        <p:txBody>
          <a:bodyPr/>
          <a:lstStyle/>
          <a:p>
            <a:r>
              <a:rPr lang="en-US">
                <a:latin typeface="Noto Sans"/>
                <a:ea typeface="Noto Sans"/>
                <a:cs typeface="Noto Sans"/>
              </a:rPr>
              <a:t>See you next session!</a:t>
            </a:r>
            <a:endParaRPr lang="en-US"/>
          </a:p>
        </p:txBody>
      </p:sp>
      <p:sp>
        <p:nvSpPr>
          <p:cNvPr id="3" name="Subtitle 2">
            <a:extLst>
              <a:ext uri="{FF2B5EF4-FFF2-40B4-BE49-F238E27FC236}">
                <a16:creationId xmlns:a16="http://schemas.microsoft.com/office/drawing/2014/main" id="{F30A5552-835C-6CD7-C49C-5BD3AC6EABA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440525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55885D-E8F7-C927-8B35-839D5CC2AF7D}"/>
              </a:ext>
            </a:extLst>
          </p:cNvPr>
          <p:cNvSpPr>
            <a:spLocks noGrp="1"/>
          </p:cNvSpPr>
          <p:nvPr>
            <p:ph type="title"/>
          </p:nvPr>
        </p:nvSpPr>
        <p:spPr>
          <a:xfrm>
            <a:off x="3025635" y="537184"/>
            <a:ext cx="3316147" cy="627610"/>
          </a:xfrm>
        </p:spPr>
        <p:txBody>
          <a:bodyPr>
            <a:normAutofit/>
          </a:bodyPr>
          <a:lstStyle/>
          <a:p>
            <a:r>
              <a:rPr lang="en-US" sz="2000" dirty="0">
                <a:latin typeface="Noto Sans"/>
                <a:ea typeface="Noto Sans"/>
                <a:cs typeface="Noto Sans"/>
              </a:rPr>
              <a:t>Our Community Norms </a:t>
            </a:r>
          </a:p>
        </p:txBody>
      </p:sp>
      <p:sp>
        <p:nvSpPr>
          <p:cNvPr id="2" name="Content Placeholder 1">
            <a:extLst>
              <a:ext uri="{FF2B5EF4-FFF2-40B4-BE49-F238E27FC236}">
                <a16:creationId xmlns:a16="http://schemas.microsoft.com/office/drawing/2014/main" id="{1B054398-76EA-8233-C812-D6D4884F50B1}"/>
              </a:ext>
            </a:extLst>
          </p:cNvPr>
          <p:cNvSpPr>
            <a:spLocks noGrp="1"/>
          </p:cNvSpPr>
          <p:nvPr>
            <p:ph type="body" idx="1"/>
          </p:nvPr>
        </p:nvSpPr>
        <p:spPr>
          <a:xfrm>
            <a:off x="652825" y="1619086"/>
            <a:ext cx="3598280" cy="2557507"/>
          </a:xfrm>
        </p:spPr>
        <p:txBody>
          <a:bodyPr vert="horz" lIns="91440" tIns="45720" rIns="91440" bIns="45720" rtlCol="0" anchor="t">
            <a:normAutofit/>
          </a:bodyPr>
          <a:lstStyle/>
          <a:p>
            <a:pPr marL="285750" indent="-285750">
              <a:buChar char="•"/>
            </a:pPr>
            <a:r>
              <a:rPr lang="en-US" sz="1400">
                <a:latin typeface="Noto Sans"/>
                <a:ea typeface="Noto Sans"/>
                <a:cs typeface="Noto Sans"/>
              </a:rPr>
              <a:t>Navigator will copy and paste the community norms on this slide that are agreed upon by the entire group in Session 1.</a:t>
            </a:r>
            <a:endParaRPr lang="en-US"/>
          </a:p>
          <a:p>
            <a:pPr marL="285750" indent="-285750">
              <a:buChar char="•"/>
            </a:pPr>
            <a:r>
              <a:rPr lang="en-US" sz="1400">
                <a:latin typeface="Noto Sans"/>
                <a:ea typeface="Noto Sans"/>
                <a:cs typeface="Noto Sans"/>
              </a:rPr>
              <a:t> Navigator will display community norms at the beginning of each session and ask group if they're still OK with them, or if they want to add/change anything.</a:t>
            </a:r>
          </a:p>
          <a:p>
            <a:pPr marL="171450" indent="-171450">
              <a:buChar char="•"/>
            </a:pPr>
            <a:endParaRPr lang="en-US" sz="1050">
              <a:latin typeface="Noto Sans"/>
              <a:ea typeface="Noto Sans"/>
              <a:cs typeface="Noto Sans"/>
            </a:endParaRPr>
          </a:p>
        </p:txBody>
      </p:sp>
      <p:sp>
        <p:nvSpPr>
          <p:cNvPr id="5" name="Content Placeholder 1">
            <a:extLst>
              <a:ext uri="{FF2B5EF4-FFF2-40B4-BE49-F238E27FC236}">
                <a16:creationId xmlns:a16="http://schemas.microsoft.com/office/drawing/2014/main" id="{D86023A7-5D26-D45D-CBD7-49E3C609D910}"/>
              </a:ext>
            </a:extLst>
          </p:cNvPr>
          <p:cNvSpPr txBox="1">
            <a:spLocks/>
          </p:cNvSpPr>
          <p:nvPr/>
        </p:nvSpPr>
        <p:spPr>
          <a:xfrm>
            <a:off x="4443830" y="1552261"/>
            <a:ext cx="3321935" cy="2974501"/>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Tx/>
              <a:buFont typeface="Arial" panose="020B0604020202020204" pitchFamily="34" charset="0"/>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Tx/>
              <a:buFont typeface="System Font Regular"/>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p:txBody>
      </p:sp>
    </p:spTree>
    <p:extLst>
      <p:ext uri="{BB962C8B-B14F-4D97-AF65-F5344CB8AC3E}">
        <p14:creationId xmlns:p14="http://schemas.microsoft.com/office/powerpoint/2010/main" val="1238733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178A2-80AA-D502-0F0E-2A6E5E97E20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B15054-C889-F28F-6805-461571744FA3}"/>
              </a:ext>
            </a:extLst>
          </p:cNvPr>
          <p:cNvSpPr>
            <a:spLocks noGrp="1"/>
          </p:cNvSpPr>
          <p:nvPr>
            <p:ph idx="1"/>
          </p:nvPr>
        </p:nvSpPr>
        <p:spPr/>
        <p:txBody>
          <a:bodyPr vert="horz" lIns="91440" tIns="45720" rIns="91440" bIns="45720" rtlCol="0" anchor="t">
            <a:normAutofit/>
          </a:bodyPr>
          <a:lstStyle/>
          <a:p>
            <a:r>
              <a:rPr lang="en-US">
                <a:latin typeface="Noto Sans"/>
                <a:ea typeface="Noto Sans"/>
                <a:cs typeface="Noto Sans"/>
              </a:rPr>
              <a:t>Navigator will pick an Icebreaker of their choosing and write the instructions on this slide. </a:t>
            </a:r>
          </a:p>
        </p:txBody>
      </p:sp>
      <p:sp>
        <p:nvSpPr>
          <p:cNvPr id="3" name="Title 2">
            <a:extLst>
              <a:ext uri="{FF2B5EF4-FFF2-40B4-BE49-F238E27FC236}">
                <a16:creationId xmlns:a16="http://schemas.microsoft.com/office/drawing/2014/main" id="{5218D132-F32B-72DF-01DC-D340F5BFB991}"/>
              </a:ext>
            </a:extLst>
          </p:cNvPr>
          <p:cNvSpPr>
            <a:spLocks noGrp="1"/>
          </p:cNvSpPr>
          <p:nvPr>
            <p:ph type="title"/>
          </p:nvPr>
        </p:nvSpPr>
        <p:spPr/>
        <p:txBody>
          <a:bodyPr/>
          <a:lstStyle/>
          <a:p>
            <a:r>
              <a:rPr lang="en-US">
                <a:latin typeface="Noto Sans"/>
                <a:ea typeface="Noto Sans"/>
                <a:cs typeface="Noto Sans"/>
              </a:rPr>
              <a:t>Icebreaker - Instructions</a:t>
            </a:r>
            <a:endParaRPr lang="en-US"/>
          </a:p>
        </p:txBody>
      </p:sp>
    </p:spTree>
    <p:extLst>
      <p:ext uri="{BB962C8B-B14F-4D97-AF65-F5344CB8AC3E}">
        <p14:creationId xmlns:p14="http://schemas.microsoft.com/office/powerpoint/2010/main" val="493126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935C6B-BF4E-1BFF-1E1E-8A3C17C6EE3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BE43008-B5A3-C29A-0107-46FC15704435}"/>
              </a:ext>
            </a:extLst>
          </p:cNvPr>
          <p:cNvSpPr>
            <a:spLocks noGrp="1"/>
          </p:cNvSpPr>
          <p:nvPr>
            <p:ph idx="1"/>
          </p:nvPr>
        </p:nvSpPr>
        <p:spPr>
          <a:xfrm>
            <a:off x="630936" y="923370"/>
            <a:ext cx="7886700" cy="3291840"/>
          </a:xfrm>
        </p:spPr>
        <p:txBody>
          <a:bodyPr vert="horz" lIns="91440" tIns="45720" rIns="91440" bIns="45720" rtlCol="0" anchor="t">
            <a:normAutofit/>
          </a:bodyPr>
          <a:lstStyle/>
          <a:p>
            <a:r>
              <a:rPr lang="en-US" sz="1400" dirty="0">
                <a:latin typeface="Noto Sans"/>
                <a:ea typeface="Noto Sans"/>
                <a:cs typeface="Noto Sans"/>
              </a:rPr>
              <a:t>What terms and concepts do you remember from Modules 4.1/4.2? You will have a minute to write down as many as you can remember, with the help of your team.</a:t>
            </a:r>
            <a:endParaRPr lang="en-US" sz="1600" dirty="0"/>
          </a:p>
        </p:txBody>
      </p:sp>
      <p:sp>
        <p:nvSpPr>
          <p:cNvPr id="3" name="Title 2">
            <a:extLst>
              <a:ext uri="{FF2B5EF4-FFF2-40B4-BE49-F238E27FC236}">
                <a16:creationId xmlns:a16="http://schemas.microsoft.com/office/drawing/2014/main" id="{9E74A53D-D142-7118-D74D-DFF985088EDE}"/>
              </a:ext>
            </a:extLst>
          </p:cNvPr>
          <p:cNvSpPr>
            <a:spLocks noGrp="1"/>
          </p:cNvSpPr>
          <p:nvPr>
            <p:ph type="title"/>
          </p:nvPr>
        </p:nvSpPr>
        <p:spPr/>
        <p:txBody>
          <a:bodyPr>
            <a:normAutofit/>
          </a:bodyPr>
          <a:lstStyle/>
          <a:p>
            <a:r>
              <a:rPr lang="en-US" dirty="0">
                <a:latin typeface="Noto Sans"/>
                <a:ea typeface="Noto Sans"/>
                <a:cs typeface="Noto Sans"/>
              </a:rPr>
              <a:t>Review: Minute to Win It (Round 1)</a:t>
            </a:r>
            <a:endParaRPr lang="en-US" dirty="0"/>
          </a:p>
        </p:txBody>
      </p:sp>
      <p:sp>
        <p:nvSpPr>
          <p:cNvPr id="4" name="TextBox 3">
            <a:extLst>
              <a:ext uri="{FF2B5EF4-FFF2-40B4-BE49-F238E27FC236}">
                <a16:creationId xmlns:a16="http://schemas.microsoft.com/office/drawing/2014/main" id="{F54487DE-659B-DD12-1B87-E0BFFF872301}"/>
              </a:ext>
            </a:extLst>
          </p:cNvPr>
          <p:cNvSpPr txBox="1"/>
          <p:nvPr/>
        </p:nvSpPr>
        <p:spPr>
          <a:xfrm>
            <a:off x="349771" y="1493858"/>
            <a:ext cx="14763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Noto Sans"/>
                <a:ea typeface="Noto Sans"/>
                <a:cs typeface="Noto Sans"/>
              </a:rPr>
              <a:t>Team 1:</a:t>
            </a:r>
            <a:endParaRPr lang="en-US" dirty="0">
              <a:latin typeface="Arial"/>
              <a:ea typeface="Noto Sans"/>
              <a:cs typeface="Arial"/>
            </a:endParaRPr>
          </a:p>
        </p:txBody>
      </p:sp>
      <p:sp>
        <p:nvSpPr>
          <p:cNvPr id="5" name="TextBox 4">
            <a:extLst>
              <a:ext uri="{FF2B5EF4-FFF2-40B4-BE49-F238E27FC236}">
                <a16:creationId xmlns:a16="http://schemas.microsoft.com/office/drawing/2014/main" id="{FAE58A2B-2563-2E45-232A-24600011DFE3}"/>
              </a:ext>
            </a:extLst>
          </p:cNvPr>
          <p:cNvSpPr txBox="1"/>
          <p:nvPr/>
        </p:nvSpPr>
        <p:spPr>
          <a:xfrm>
            <a:off x="6035835" y="1493857"/>
            <a:ext cx="14763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Noto Sans"/>
                <a:ea typeface="Noto Sans"/>
                <a:cs typeface="Noto Sans"/>
              </a:rPr>
              <a:t>Team 2:</a:t>
            </a:r>
            <a:endParaRPr lang="en-US" dirty="0">
              <a:latin typeface="Arial"/>
              <a:ea typeface="Noto Sans"/>
              <a:cs typeface="Arial"/>
            </a:endParaRPr>
          </a:p>
        </p:txBody>
      </p:sp>
      <p:cxnSp>
        <p:nvCxnSpPr>
          <p:cNvPr id="6" name="Straight Arrow Connector 5">
            <a:extLst>
              <a:ext uri="{FF2B5EF4-FFF2-40B4-BE49-F238E27FC236}">
                <a16:creationId xmlns:a16="http://schemas.microsoft.com/office/drawing/2014/main" id="{2306A658-1AE3-2F87-B66E-A94F1487953F}"/>
              </a:ext>
            </a:extLst>
          </p:cNvPr>
          <p:cNvCxnSpPr/>
          <p:nvPr/>
        </p:nvCxnSpPr>
        <p:spPr>
          <a:xfrm>
            <a:off x="4298192" y="1494105"/>
            <a:ext cx="3567" cy="3451296"/>
          </a:xfrm>
          <a:prstGeom prst="straightConnector1">
            <a:avLst/>
          </a:prstGeom>
          <a:ln>
            <a:solidFill>
              <a:srgbClr val="F37321"/>
            </a:solidFill>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37370063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E8AAF-86BA-6A51-F020-D821B8537ECF}"/>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A4F6297-D7D0-1373-1C8C-A6220E92E601}"/>
              </a:ext>
            </a:extLst>
          </p:cNvPr>
          <p:cNvSpPr>
            <a:spLocks noGrp="1"/>
          </p:cNvSpPr>
          <p:nvPr>
            <p:ph idx="1"/>
          </p:nvPr>
        </p:nvSpPr>
        <p:spPr>
          <a:xfrm>
            <a:off x="630936" y="923370"/>
            <a:ext cx="7886700" cy="3291840"/>
          </a:xfrm>
        </p:spPr>
        <p:txBody>
          <a:bodyPr vert="horz" lIns="91440" tIns="45720" rIns="91440" bIns="45720" rtlCol="0" anchor="t">
            <a:normAutofit/>
          </a:bodyPr>
          <a:lstStyle/>
          <a:p>
            <a:r>
              <a:rPr lang="en-US" sz="1400" dirty="0">
                <a:latin typeface="Noto Sans"/>
                <a:ea typeface="Noto Sans"/>
                <a:cs typeface="Noto Sans"/>
              </a:rPr>
              <a:t>What terms and concepts do you remember from Modules 4.1/4.2? You will have a minute to write down as many as you can remember, with the help of your team.</a:t>
            </a:r>
            <a:endParaRPr lang="en-US" sz="1600" dirty="0"/>
          </a:p>
        </p:txBody>
      </p:sp>
      <p:sp>
        <p:nvSpPr>
          <p:cNvPr id="3" name="Title 2">
            <a:extLst>
              <a:ext uri="{FF2B5EF4-FFF2-40B4-BE49-F238E27FC236}">
                <a16:creationId xmlns:a16="http://schemas.microsoft.com/office/drawing/2014/main" id="{7FB16387-3373-C1B1-65DB-C3A6C1B62E90}"/>
              </a:ext>
            </a:extLst>
          </p:cNvPr>
          <p:cNvSpPr>
            <a:spLocks noGrp="1"/>
          </p:cNvSpPr>
          <p:nvPr>
            <p:ph type="title"/>
          </p:nvPr>
        </p:nvSpPr>
        <p:spPr/>
        <p:txBody>
          <a:bodyPr>
            <a:normAutofit/>
          </a:bodyPr>
          <a:lstStyle/>
          <a:p>
            <a:r>
              <a:rPr lang="en-US" dirty="0">
                <a:latin typeface="Noto Sans"/>
                <a:ea typeface="Noto Sans"/>
                <a:cs typeface="Noto Sans"/>
              </a:rPr>
              <a:t>Review: Minute to Win It (Round 2)</a:t>
            </a:r>
            <a:endParaRPr lang="en-US" dirty="0"/>
          </a:p>
        </p:txBody>
      </p:sp>
      <p:sp>
        <p:nvSpPr>
          <p:cNvPr id="4" name="TextBox 3">
            <a:extLst>
              <a:ext uri="{FF2B5EF4-FFF2-40B4-BE49-F238E27FC236}">
                <a16:creationId xmlns:a16="http://schemas.microsoft.com/office/drawing/2014/main" id="{23D3ABF9-6D73-226F-5FEC-79EC6BD282A5}"/>
              </a:ext>
            </a:extLst>
          </p:cNvPr>
          <p:cNvSpPr txBox="1"/>
          <p:nvPr/>
        </p:nvSpPr>
        <p:spPr>
          <a:xfrm>
            <a:off x="349771" y="1493858"/>
            <a:ext cx="14763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Noto Sans"/>
                <a:ea typeface="Noto Sans"/>
                <a:cs typeface="Noto Sans"/>
              </a:rPr>
              <a:t>Team 1:</a:t>
            </a:r>
            <a:endParaRPr lang="en-US" dirty="0">
              <a:latin typeface="Arial"/>
              <a:ea typeface="Noto Sans"/>
              <a:cs typeface="Arial"/>
            </a:endParaRPr>
          </a:p>
        </p:txBody>
      </p:sp>
      <p:sp>
        <p:nvSpPr>
          <p:cNvPr id="5" name="TextBox 4">
            <a:extLst>
              <a:ext uri="{FF2B5EF4-FFF2-40B4-BE49-F238E27FC236}">
                <a16:creationId xmlns:a16="http://schemas.microsoft.com/office/drawing/2014/main" id="{74333AFA-3088-E6A8-3F4D-724699CAF8F7}"/>
              </a:ext>
            </a:extLst>
          </p:cNvPr>
          <p:cNvSpPr txBox="1"/>
          <p:nvPr/>
        </p:nvSpPr>
        <p:spPr>
          <a:xfrm>
            <a:off x="6035835" y="1493857"/>
            <a:ext cx="14763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Noto Sans"/>
                <a:ea typeface="Noto Sans"/>
                <a:cs typeface="Noto Sans"/>
              </a:rPr>
              <a:t>Team 2:</a:t>
            </a:r>
            <a:endParaRPr lang="en-US" dirty="0">
              <a:latin typeface="Arial"/>
              <a:ea typeface="Noto Sans"/>
              <a:cs typeface="Arial"/>
            </a:endParaRPr>
          </a:p>
        </p:txBody>
      </p:sp>
      <p:cxnSp>
        <p:nvCxnSpPr>
          <p:cNvPr id="6" name="Straight Arrow Connector 5">
            <a:extLst>
              <a:ext uri="{FF2B5EF4-FFF2-40B4-BE49-F238E27FC236}">
                <a16:creationId xmlns:a16="http://schemas.microsoft.com/office/drawing/2014/main" id="{7C40D813-A7F3-4B88-7BF7-B69A6710A414}"/>
              </a:ext>
            </a:extLst>
          </p:cNvPr>
          <p:cNvCxnSpPr/>
          <p:nvPr/>
        </p:nvCxnSpPr>
        <p:spPr>
          <a:xfrm>
            <a:off x="4298192" y="1494105"/>
            <a:ext cx="3567" cy="3451296"/>
          </a:xfrm>
          <a:prstGeom prst="straightConnector1">
            <a:avLst/>
          </a:prstGeom>
          <a:ln>
            <a:solidFill>
              <a:srgbClr val="F37321"/>
            </a:solidFill>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1816369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F29A81-A724-35CC-8EFF-50287380B62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F7E86A2-3671-76EC-710A-D099F20E8FB0}"/>
              </a:ext>
            </a:extLst>
          </p:cNvPr>
          <p:cNvSpPr>
            <a:spLocks noGrp="1"/>
          </p:cNvSpPr>
          <p:nvPr>
            <p:ph type="title"/>
          </p:nvPr>
        </p:nvSpPr>
        <p:spPr/>
        <p:txBody>
          <a:bodyPr/>
          <a:lstStyle/>
          <a:p>
            <a:r>
              <a:rPr lang="en-US" dirty="0">
                <a:latin typeface="Noto Sans"/>
                <a:ea typeface="Noto Sans"/>
                <a:cs typeface="Noto Sans"/>
              </a:rPr>
              <a:t>Module 4.2 - Educational Pathways</a:t>
            </a:r>
            <a:endParaRPr lang="en-US" dirty="0"/>
          </a:p>
        </p:txBody>
      </p:sp>
      <p:sp>
        <p:nvSpPr>
          <p:cNvPr id="2" name="Content Placeholder 1">
            <a:extLst>
              <a:ext uri="{FF2B5EF4-FFF2-40B4-BE49-F238E27FC236}">
                <a16:creationId xmlns:a16="http://schemas.microsoft.com/office/drawing/2014/main" id="{A38352C4-2D13-4AC9-92DD-38C867FA3B92}"/>
              </a:ext>
            </a:extLst>
          </p:cNvPr>
          <p:cNvSpPr>
            <a:spLocks noGrp="1"/>
          </p:cNvSpPr>
          <p:nvPr>
            <p:ph type="body" idx="1"/>
          </p:nvPr>
        </p:nvSpPr>
        <p:spPr>
          <a:xfrm>
            <a:off x="623888" y="2931929"/>
            <a:ext cx="5240438" cy="505435"/>
          </a:xfrm>
        </p:spPr>
        <p:txBody>
          <a:bodyPr vert="horz" lIns="91440" tIns="45720" rIns="91440" bIns="45720" rtlCol="0" anchor="t">
            <a:noAutofit/>
          </a:bodyPr>
          <a:lstStyle/>
          <a:p>
            <a:pPr>
              <a:lnSpc>
                <a:spcPct val="120000"/>
              </a:lnSpc>
            </a:pPr>
            <a:r>
              <a:rPr lang="en-US" sz="1500" dirty="0">
                <a:latin typeface="Noto Sans"/>
                <a:ea typeface="Noto Sans"/>
                <a:cs typeface="Noto Sans"/>
              </a:rPr>
              <a:t>Understanding the Educational Requirements and Pathways for Different Mental Health Professions</a:t>
            </a:r>
            <a:endParaRPr lang="en-US" dirty="0">
              <a:latin typeface="Noto Sans"/>
              <a:ea typeface="Noto Sans"/>
              <a:cs typeface="Noto Sans"/>
            </a:endParaRPr>
          </a:p>
        </p:txBody>
      </p:sp>
    </p:spTree>
    <p:extLst>
      <p:ext uri="{BB962C8B-B14F-4D97-AF65-F5344CB8AC3E}">
        <p14:creationId xmlns:p14="http://schemas.microsoft.com/office/powerpoint/2010/main" val="25559848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59B963A-DE9A-099D-7BD2-77F1D9FF66B8}"/>
              </a:ext>
            </a:extLst>
          </p:cNvPr>
          <p:cNvSpPr>
            <a:spLocks noGrp="1"/>
          </p:cNvSpPr>
          <p:nvPr>
            <p:ph idx="1"/>
          </p:nvPr>
        </p:nvSpPr>
        <p:spPr>
          <a:xfrm>
            <a:off x="630936" y="1104225"/>
            <a:ext cx="7886700" cy="3545036"/>
          </a:xfrm>
        </p:spPr>
        <p:txBody>
          <a:bodyPr vert="horz" lIns="91440" tIns="45720" rIns="91440" bIns="45720" rtlCol="0" anchor="t">
            <a:normAutofit/>
          </a:bodyPr>
          <a:lstStyle/>
          <a:p>
            <a:pPr marL="0" indent="0">
              <a:buNone/>
            </a:pPr>
            <a:r>
              <a:rPr lang="en-US" sz="1400" b="1">
                <a:latin typeface="Noto Sans"/>
                <a:ea typeface="Noto Sans"/>
                <a:cs typeface="Noto Sans"/>
              </a:rPr>
              <a:t>Educational Requirements:</a:t>
            </a:r>
            <a:endParaRPr lang="en-US" sz="1400">
              <a:latin typeface="Noto Sans"/>
              <a:ea typeface="Noto Sans"/>
              <a:cs typeface="Noto Sans"/>
            </a:endParaRPr>
          </a:p>
          <a:p>
            <a:r>
              <a:rPr lang="en-US" sz="1400" i="1" dirty="0">
                <a:latin typeface="Noto Sans"/>
                <a:ea typeface="Noto Sans"/>
                <a:cs typeface="Noto Sans"/>
              </a:rPr>
              <a:t>Entry-Level Roles:</a:t>
            </a:r>
            <a:endParaRPr lang="en-US" sz="1400" dirty="0">
              <a:latin typeface="Noto Sans"/>
              <a:ea typeface="Noto Sans"/>
              <a:cs typeface="Noto Sans"/>
            </a:endParaRPr>
          </a:p>
          <a:p>
            <a:pPr lvl="1">
              <a:buFont typeface="System Font Regular" panose="020B0604020202020204" pitchFamily="34" charset="0"/>
              <a:buChar char="–"/>
            </a:pPr>
            <a:r>
              <a:rPr lang="en-US" sz="1400">
                <a:latin typeface="Noto Sans"/>
                <a:ea typeface="Noto Sans"/>
                <a:cs typeface="Noto Sans"/>
              </a:rPr>
              <a:t>Examples: Mental Health Technician, Peer Support Specialist.</a:t>
            </a:r>
          </a:p>
          <a:p>
            <a:pPr lvl="1">
              <a:buFont typeface="System Font Regular" panose="020B0604020202020204" pitchFamily="34" charset="0"/>
              <a:buChar char="–"/>
            </a:pPr>
            <a:r>
              <a:rPr lang="en-US" sz="1400">
                <a:latin typeface="Noto Sans"/>
                <a:ea typeface="Noto Sans"/>
                <a:cs typeface="Noto Sans"/>
              </a:rPr>
              <a:t>Requirements: High school diploma, specialized training, or short-term certifications.</a:t>
            </a:r>
          </a:p>
          <a:p>
            <a:r>
              <a:rPr lang="en-US" sz="1400" i="1">
                <a:latin typeface="Noto Sans"/>
                <a:ea typeface="Noto Sans"/>
                <a:cs typeface="Noto Sans"/>
              </a:rPr>
              <a:t>Mid-Level Roles:</a:t>
            </a:r>
            <a:endParaRPr lang="en-US" sz="1400">
              <a:latin typeface="Noto Sans"/>
              <a:ea typeface="Noto Sans"/>
              <a:cs typeface="Noto Sans"/>
            </a:endParaRPr>
          </a:p>
          <a:p>
            <a:pPr lvl="1">
              <a:buFont typeface="System Font Regular" panose="020B0604020202020204" pitchFamily="34" charset="0"/>
              <a:buChar char="–"/>
            </a:pPr>
            <a:r>
              <a:rPr lang="en-US" sz="1400">
                <a:latin typeface="Noto Sans"/>
                <a:ea typeface="Noto Sans"/>
                <a:cs typeface="Noto Sans"/>
              </a:rPr>
              <a:t>Examples: Social Worker, Counselor.</a:t>
            </a:r>
          </a:p>
          <a:p>
            <a:pPr lvl="1">
              <a:buFont typeface="System Font Regular" panose="020B0604020202020204" pitchFamily="34" charset="0"/>
              <a:buChar char="–"/>
            </a:pPr>
            <a:r>
              <a:rPr lang="en-US" sz="1400">
                <a:latin typeface="Noto Sans"/>
                <a:ea typeface="Noto Sans"/>
                <a:cs typeface="Noto Sans"/>
              </a:rPr>
              <a:t>Requirements: Bachelor's or Master's degree in social work, psychology, or counseling.</a:t>
            </a:r>
          </a:p>
          <a:p>
            <a:r>
              <a:rPr lang="en-US" sz="1400" i="1" dirty="0">
                <a:latin typeface="Noto Sans"/>
                <a:ea typeface="Noto Sans"/>
                <a:cs typeface="Noto Sans"/>
              </a:rPr>
              <a:t>Advanced Roles:</a:t>
            </a:r>
            <a:endParaRPr lang="en-US" sz="1400" dirty="0">
              <a:latin typeface="Noto Sans"/>
              <a:ea typeface="Noto Sans"/>
              <a:cs typeface="Noto Sans"/>
            </a:endParaRPr>
          </a:p>
          <a:p>
            <a:pPr lvl="1">
              <a:buFont typeface="System Font Regular" panose="020B0604020202020204" pitchFamily="34" charset="0"/>
              <a:buChar char="–"/>
            </a:pPr>
            <a:r>
              <a:rPr lang="en-US" sz="1400" dirty="0">
                <a:latin typeface="Noto Sans"/>
                <a:ea typeface="Noto Sans"/>
                <a:cs typeface="Noto Sans"/>
              </a:rPr>
              <a:t>Examples: Psychiatrist, Clinical Psychologist.</a:t>
            </a:r>
          </a:p>
          <a:p>
            <a:pPr lvl="1">
              <a:buFont typeface="System Font Regular" panose="020B0604020202020204" pitchFamily="34" charset="0"/>
              <a:buChar char="–"/>
            </a:pPr>
            <a:r>
              <a:rPr lang="en-US" sz="1400" dirty="0">
                <a:latin typeface="Noto Sans"/>
                <a:ea typeface="Noto Sans"/>
                <a:cs typeface="Noto Sans"/>
              </a:rPr>
              <a:t>Requirements: Doctoral degree (Ph.D. or Psy.D.), medical degree (MD), and licensure.</a:t>
            </a:r>
          </a:p>
        </p:txBody>
      </p:sp>
      <p:sp>
        <p:nvSpPr>
          <p:cNvPr id="3" name="Title 2">
            <a:extLst>
              <a:ext uri="{FF2B5EF4-FFF2-40B4-BE49-F238E27FC236}">
                <a16:creationId xmlns:a16="http://schemas.microsoft.com/office/drawing/2014/main" id="{BA56413B-75CB-8D13-ECB8-DCC8CF69DC6C}"/>
              </a:ext>
            </a:extLst>
          </p:cNvPr>
          <p:cNvSpPr>
            <a:spLocks noGrp="1"/>
          </p:cNvSpPr>
          <p:nvPr>
            <p:ph type="title"/>
          </p:nvPr>
        </p:nvSpPr>
        <p:spPr/>
        <p:txBody>
          <a:bodyPr/>
          <a:lstStyle/>
          <a:p>
            <a:r>
              <a:rPr lang="en-US" dirty="0">
                <a:latin typeface="Noto Sans"/>
                <a:ea typeface="Noto Sans"/>
                <a:cs typeface="Noto Sans"/>
              </a:rPr>
              <a:t>Review: Educational Pathways</a:t>
            </a:r>
            <a:endParaRPr lang="en-US" dirty="0"/>
          </a:p>
        </p:txBody>
      </p:sp>
    </p:spTree>
    <p:extLst>
      <p:ext uri="{BB962C8B-B14F-4D97-AF65-F5344CB8AC3E}">
        <p14:creationId xmlns:p14="http://schemas.microsoft.com/office/powerpoint/2010/main" val="40418637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E7DDC8-A41C-B942-4A35-85AF423EAC2F}"/>
              </a:ext>
            </a:extLst>
          </p:cNvPr>
          <p:cNvSpPr>
            <a:spLocks noGrp="1"/>
          </p:cNvSpPr>
          <p:nvPr>
            <p:ph idx="1"/>
          </p:nvPr>
        </p:nvSpPr>
        <p:spPr>
          <a:xfrm>
            <a:off x="630936" y="1285079"/>
            <a:ext cx="3481087" cy="3241201"/>
          </a:xfrm>
        </p:spPr>
        <p:txBody>
          <a:bodyPr vert="horz" lIns="91440" tIns="45720" rIns="91440" bIns="45720" rtlCol="0" anchor="t">
            <a:normAutofit lnSpcReduction="10000"/>
          </a:bodyPr>
          <a:lstStyle/>
          <a:p>
            <a:r>
              <a:rPr lang="en-US" b="1" dirty="0">
                <a:latin typeface="Noto Sans"/>
                <a:ea typeface="Noto Sans"/>
                <a:cs typeface="Noto Sans"/>
              </a:rPr>
              <a:t>The cost:</a:t>
            </a:r>
            <a:r>
              <a:rPr lang="en-US" dirty="0">
                <a:latin typeface="Noto Sans"/>
                <a:ea typeface="Noto Sans"/>
                <a:cs typeface="Noto Sans"/>
              </a:rPr>
              <a:t> Although it may be intimidating, there are scholarships, grants, and student loan options for pursuing education in mental health.</a:t>
            </a:r>
          </a:p>
          <a:p>
            <a:r>
              <a:rPr lang="en-US" b="1" dirty="0">
                <a:latin typeface="Noto Sans"/>
                <a:ea typeface="Noto Sans"/>
                <a:cs typeface="Noto Sans"/>
              </a:rPr>
              <a:t>The commitment:</a:t>
            </a:r>
            <a:r>
              <a:rPr lang="en-US" dirty="0">
                <a:latin typeface="Noto Sans"/>
                <a:ea typeface="Noto Sans"/>
                <a:cs typeface="Noto Sans"/>
              </a:rPr>
              <a:t> It's important to consider how you will balance work, school, and personal commitments during training.</a:t>
            </a:r>
          </a:p>
          <a:p>
            <a:endParaRPr lang="en-US" dirty="0"/>
          </a:p>
          <a:p>
            <a:endParaRPr lang="en-US" dirty="0"/>
          </a:p>
        </p:txBody>
      </p:sp>
      <p:sp>
        <p:nvSpPr>
          <p:cNvPr id="3" name="Title 2">
            <a:extLst>
              <a:ext uri="{FF2B5EF4-FFF2-40B4-BE49-F238E27FC236}">
                <a16:creationId xmlns:a16="http://schemas.microsoft.com/office/drawing/2014/main" id="{D7F02FFC-7C5F-EEC8-5CDC-35831470C6FA}"/>
              </a:ext>
            </a:extLst>
          </p:cNvPr>
          <p:cNvSpPr>
            <a:spLocks noGrp="1"/>
          </p:cNvSpPr>
          <p:nvPr>
            <p:ph type="title"/>
          </p:nvPr>
        </p:nvSpPr>
        <p:spPr/>
        <p:txBody>
          <a:bodyPr>
            <a:normAutofit/>
          </a:bodyPr>
          <a:lstStyle/>
          <a:p>
            <a:r>
              <a:rPr lang="en-US" dirty="0">
                <a:latin typeface="Noto Sans"/>
                <a:ea typeface="Noto Sans"/>
                <a:cs typeface="Noto Sans"/>
              </a:rPr>
              <a:t>Financial and Logistical Considerations</a:t>
            </a:r>
          </a:p>
        </p:txBody>
      </p:sp>
      <p:sp>
        <p:nvSpPr>
          <p:cNvPr id="4" name="TextBox 3">
            <a:extLst>
              <a:ext uri="{FF2B5EF4-FFF2-40B4-BE49-F238E27FC236}">
                <a16:creationId xmlns:a16="http://schemas.microsoft.com/office/drawing/2014/main" id="{64DBF0AA-FAFB-D015-C55F-003B11DAF85B}"/>
              </a:ext>
            </a:extLst>
          </p:cNvPr>
          <p:cNvSpPr txBox="1"/>
          <p:nvPr/>
        </p:nvSpPr>
        <p:spPr>
          <a:xfrm>
            <a:off x="4570811" y="1282728"/>
            <a:ext cx="4217622"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u="sng" dirty="0">
                <a:latin typeface="Noto Sans"/>
                <a:ea typeface="Noto Sans"/>
                <a:cs typeface="Arial"/>
              </a:rPr>
              <a:t>Group Research: </a:t>
            </a:r>
          </a:p>
          <a:p>
            <a:r>
              <a:rPr lang="en-US" dirty="0">
                <a:latin typeface="Noto Sans"/>
                <a:ea typeface="Noto Sans"/>
                <a:cs typeface="Arial"/>
              </a:rPr>
              <a:t>Research and compile a list of scholarships, grants, and funding opportunities for mental health education and training. Put the resources you find into this Google Doc:</a:t>
            </a:r>
            <a:endParaRPr lang="en-US" dirty="0">
              <a:latin typeface="Noto Sans"/>
              <a:ea typeface="Noto Sans"/>
              <a:cs typeface="Noto Sans"/>
            </a:endParaRPr>
          </a:p>
          <a:p>
            <a:endParaRPr lang="en-US" dirty="0">
              <a:latin typeface="Noto Sans"/>
              <a:ea typeface="Noto Sans"/>
              <a:cs typeface="Arial"/>
            </a:endParaRPr>
          </a:p>
        </p:txBody>
      </p:sp>
      <p:sp>
        <p:nvSpPr>
          <p:cNvPr id="5" name="Rectangle 4">
            <a:extLst>
              <a:ext uri="{FF2B5EF4-FFF2-40B4-BE49-F238E27FC236}">
                <a16:creationId xmlns:a16="http://schemas.microsoft.com/office/drawing/2014/main" id="{60C05EC0-0EF5-18D2-60EF-4D3EA95702B6}"/>
              </a:ext>
            </a:extLst>
          </p:cNvPr>
          <p:cNvSpPr/>
          <p:nvPr/>
        </p:nvSpPr>
        <p:spPr>
          <a:xfrm>
            <a:off x="6035979" y="3405513"/>
            <a:ext cx="1283917" cy="118214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cs typeface="Arial"/>
              </a:rPr>
              <a:t>Insert QR code to Google Doc here</a:t>
            </a:r>
            <a:endParaRPr lang="en-US" dirty="0"/>
          </a:p>
        </p:txBody>
      </p:sp>
    </p:spTree>
    <p:extLst>
      <p:ext uri="{BB962C8B-B14F-4D97-AF65-F5344CB8AC3E}">
        <p14:creationId xmlns:p14="http://schemas.microsoft.com/office/powerpoint/2010/main" val="3532601083"/>
      </p:ext>
    </p:extLst>
  </p:cSld>
  <p:clrMapOvr>
    <a:masterClrMapping/>
  </p:clrMapOvr>
</p:sld>
</file>

<file path=ppt/theme/theme1.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B6F2769-7194-4217-93D3-3AF3A4742282}">
  <ds:schemaRefs>
    <ds:schemaRef ds:uri="http://www.w3.org/XML/1998/namespace"/>
    <ds:schemaRef ds:uri="http://schemas.openxmlformats.org/package/2006/metadata/core-properties"/>
    <ds:schemaRef ds:uri="http://schemas.microsoft.com/office/infopath/2007/PartnerControls"/>
    <ds:schemaRef ds:uri="http://purl.org/dc/terms/"/>
    <ds:schemaRef ds:uri="http://schemas.microsoft.com/office/2006/metadata/properties"/>
    <ds:schemaRef ds:uri="48e769e3-d160-4238-8758-582613b64169"/>
    <ds:schemaRef ds:uri="http://schemas.microsoft.com/office/2006/documentManagement/types"/>
    <ds:schemaRef ds:uri="http://purl.org/dc/dcmitype/"/>
    <ds:schemaRef ds:uri="b5fce80b-0e0a-4fa4-a000-b17fcd0d1776"/>
    <ds:schemaRef ds:uri="http://purl.org/dc/elements/1.1/"/>
  </ds:schemaRefs>
</ds:datastoreItem>
</file>

<file path=customXml/itemProps2.xml><?xml version="1.0" encoding="utf-8"?>
<ds:datastoreItem xmlns:ds="http://schemas.openxmlformats.org/officeDocument/2006/customXml" ds:itemID="{BE7744CE-B814-41CD-989A-B4D71172C31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7D2A1B0-FF3E-4009-940D-AED0EB70A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fhi-360-powerpoint-template-option-a-noto-sans-font</Template>
  <TotalTime>0</TotalTime>
  <Words>1245</Words>
  <Application>Microsoft Office PowerPoint</Application>
  <PresentationFormat>On-screen Show (16:9)</PresentationFormat>
  <Paragraphs>106</Paragraphs>
  <Slides>25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Arial</vt:lpstr>
      <vt:lpstr>Calibri</vt:lpstr>
      <vt:lpstr>Courier New</vt:lpstr>
      <vt:lpstr>Noto Sans</vt:lpstr>
      <vt:lpstr>System Font Regular</vt:lpstr>
      <vt:lpstr>Wingdings</vt:lpstr>
      <vt:lpstr>fhi-360-powerpoint-template-option-a-noto-sans-font</vt:lpstr>
      <vt:lpstr>Session 14</vt:lpstr>
      <vt:lpstr>PowerPoint Presentation</vt:lpstr>
      <vt:lpstr>Our Community Norms </vt:lpstr>
      <vt:lpstr>Icebreaker - Instructions</vt:lpstr>
      <vt:lpstr>Review: Minute to Win It (Round 1)</vt:lpstr>
      <vt:lpstr>Review: Minute to Win It (Round 2)</vt:lpstr>
      <vt:lpstr>Module 4.2 - Educational Pathways</vt:lpstr>
      <vt:lpstr>Review: Educational Pathways</vt:lpstr>
      <vt:lpstr>Financial and Logistical Considerations</vt:lpstr>
      <vt:lpstr>Lifelong Learning in Mental Health</vt:lpstr>
      <vt:lpstr>Guest Speaker</vt:lpstr>
      <vt:lpstr>Brain (&amp; Bathroom) Break</vt:lpstr>
      <vt:lpstr>Module 4.3 -  Job Search Strategies</vt:lpstr>
      <vt:lpstr>What are job search strategies?</vt:lpstr>
      <vt:lpstr>Resume Writing</vt:lpstr>
      <vt:lpstr>Key Sections in a Resume</vt:lpstr>
      <vt:lpstr>Resume Examples</vt:lpstr>
      <vt:lpstr>Resumes – Think/Pair/Share</vt:lpstr>
      <vt:lpstr>Cover Letters</vt:lpstr>
      <vt:lpstr>Structure of a Cover Letter</vt:lpstr>
      <vt:lpstr>Activity: Cover Letter Practice</vt:lpstr>
      <vt:lpstr>Interview Preparation</vt:lpstr>
      <vt:lpstr>Interview Preparation</vt:lpstr>
      <vt:lpstr>How to Tailor Your Applications </vt:lpstr>
      <vt:lpstr>See you next session!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Jessica Baker</cp:lastModifiedBy>
  <cp:revision>293</cp:revision>
  <dcterms:created xsi:type="dcterms:W3CDTF">2010-04-12T23:12:02Z</dcterms:created>
  <dcterms:modified xsi:type="dcterms:W3CDTF">2025-05-14T19:52:58Z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Author 2">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y fmtid="{D5CDD505-2E9C-101B-9397-08002B2CF9AE}" pid="10" name="MediaServiceImageTags">
    <vt:lpwstr/>
  </property>
  <property fmtid="{D5CDD505-2E9C-101B-9397-08002B2CF9AE}" pid="11" name="Order">
    <vt:r8>15000</vt:r8>
  </property>
</Properties>
</file>